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3"/>
  </p:notesMasterIdLst>
  <p:handoutMasterIdLst>
    <p:handoutMasterId r:id="rId14"/>
  </p:handoutMasterIdLst>
  <p:sldIdLst>
    <p:sldId id="449" r:id="rId2"/>
    <p:sldId id="459" r:id="rId3"/>
    <p:sldId id="475" r:id="rId4"/>
    <p:sldId id="470" r:id="rId5"/>
    <p:sldId id="482" r:id="rId6"/>
    <p:sldId id="485" r:id="rId7"/>
    <p:sldId id="483" r:id="rId8"/>
    <p:sldId id="479" r:id="rId9"/>
    <p:sldId id="484" r:id="rId10"/>
    <p:sldId id="469" r:id="rId11"/>
    <p:sldId id="455" r:id="rId12"/>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
      <p:font typeface="Lora" panose="020B0604020202020204" charset="0"/>
      <p:regular r:id="rId23"/>
      <p:bold r:id="rId24"/>
      <p:italic r:id="rId25"/>
      <p:boldItalic r:id="rId26"/>
    </p:embeddedFont>
    <p:embeddedFont>
      <p:font typeface="Quattrocento Sans"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kcija be pavadinimo" id="{BFA78B57-5CE1-4AA5-94CB-5098831228FF}">
          <p14:sldIdLst>
            <p14:sldId id="449"/>
            <p14:sldId id="459"/>
            <p14:sldId id="475"/>
            <p14:sldId id="470"/>
            <p14:sldId id="482"/>
            <p14:sldId id="485"/>
            <p14:sldId id="483"/>
            <p14:sldId id="479"/>
            <p14:sldId id="484"/>
            <p14:sldId id="469"/>
            <p14:sldId id="45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E90"/>
    <a:srgbClr val="33CCFF"/>
    <a:srgbClr val="FF9900"/>
    <a:srgbClr val="003D7A"/>
    <a:srgbClr val="008000"/>
    <a:srgbClr val="FFCD00"/>
    <a:srgbClr val="FDD70A"/>
    <a:srgbClr val="7AAD72"/>
    <a:srgbClr val="FFD50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4ADBE1-5E3C-4E30-AC53-C11E915E8C4C}">
  <a:tblStyle styleId="{464ADBE1-5E3C-4E30-AC53-C11E915E8C4C}"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69C7853C-536D-4A76-A0AE-DD22124D55A5}" styleName="Teminis stilius 1 – paryškinima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10" autoAdjust="0"/>
    <p:restoredTop sz="94324" autoAdjust="0"/>
  </p:normalViewPr>
  <p:slideViewPr>
    <p:cSldViewPr snapToGrid="0">
      <p:cViewPr varScale="1">
        <p:scale>
          <a:sx n="85" d="100"/>
          <a:sy n="85"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20E855-1BFC-4A8E-9373-3FBD430103D8}" type="datetimeFigureOut">
              <a:rPr lang="en-US" smtClean="0"/>
              <a:t>8/21/2019</a:t>
            </a:fld>
            <a:endParaRPr lang="en-US"/>
          </a:p>
        </p:txBody>
      </p:sp>
      <p:sp>
        <p:nvSpPr>
          <p:cNvPr id="4" name="Poraštės vietos rezervavimo ženklas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kaidrės numerio vietos rezervavimo ženklas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2BD641-E316-44A3-972A-1C888803DE75}" type="slidenum">
              <a:rPr lang="en-US" smtClean="0"/>
              <a:t>‹#›</a:t>
            </a:fld>
            <a:endParaRPr lang="en-US"/>
          </a:p>
        </p:txBody>
      </p:sp>
    </p:spTree>
    <p:extLst>
      <p:ext uri="{BB962C8B-B14F-4D97-AF65-F5344CB8AC3E}">
        <p14:creationId xmlns:p14="http://schemas.microsoft.com/office/powerpoint/2010/main" val="2575953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871303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253781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723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63219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5536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6410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881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881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881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881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723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723817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3"/>
        <p:cNvGrpSpPr/>
        <p:nvPr/>
      </p:nvGrpSpPr>
      <p:grpSpPr>
        <a:xfrm>
          <a:off x="0" y="0"/>
          <a:ext cx="0" cy="0"/>
          <a:chOff x="0" y="0"/>
          <a:chExt cx="0" cy="0"/>
        </a:xfrm>
      </p:grpSpPr>
      <p:cxnSp>
        <p:nvCxnSpPr>
          <p:cNvPr id="24" name="Shape 24"/>
          <p:cNvCxnSpPr/>
          <p:nvPr/>
        </p:nvCxnSpPr>
        <p:spPr>
          <a:xfrm>
            <a:off x="0" y="1131725"/>
            <a:ext cx="1375800" cy="0"/>
          </a:xfrm>
          <a:prstGeom prst="straightConnector1">
            <a:avLst/>
          </a:prstGeom>
          <a:noFill/>
          <a:ln w="9525" cap="flat" cmpd="sng">
            <a:solidFill>
              <a:schemeClr val="tx1">
                <a:lumMod val="50000"/>
                <a:lumOff val="50000"/>
              </a:schemeClr>
            </a:solidFill>
            <a:prstDash val="solid"/>
            <a:round/>
            <a:headEnd type="none" w="lg" len="lg"/>
            <a:tailEnd type="none" w="lg" len="lg"/>
          </a:ln>
        </p:spPr>
      </p:cxnSp>
      <p:sp>
        <p:nvSpPr>
          <p:cNvPr id="25" name="Shape 25"/>
          <p:cNvSpPr/>
          <p:nvPr/>
        </p:nvSpPr>
        <p:spPr>
          <a:xfrm>
            <a:off x="817475" y="928766"/>
            <a:ext cx="405899" cy="405899"/>
          </a:xfrm>
          <a:prstGeom prst="ellipse">
            <a:avLst/>
          </a:prstGeom>
          <a:solidFill>
            <a:srgbClr val="FFCD00"/>
          </a:solidFill>
          <a:ln>
            <a:noFill/>
          </a:ln>
        </p:spPr>
        <p:txBody>
          <a:bodyPr lIns="91425" tIns="91425" rIns="91425" bIns="91425" anchor="ctr" anchorCtr="0">
            <a:noAutofit/>
          </a:bodyPr>
          <a:lstStyle/>
          <a:p>
            <a:pPr lvl="0" rtl="0">
              <a:spcBef>
                <a:spcPts val="0"/>
              </a:spcBef>
              <a:buNone/>
            </a:pPr>
            <a:endParaRPr/>
          </a:p>
        </p:txBody>
      </p:sp>
      <p:sp>
        <p:nvSpPr>
          <p:cNvPr id="26" name="Shape 26"/>
          <p:cNvSpPr txBox="1">
            <a:spLocks noGrp="1"/>
          </p:cNvSpPr>
          <p:nvPr>
            <p:ph type="title"/>
          </p:nvPr>
        </p:nvSpPr>
        <p:spPr>
          <a:xfrm>
            <a:off x="1381250" y="922668"/>
            <a:ext cx="3878399" cy="435599"/>
          </a:xfrm>
          <a:prstGeom prst="rect">
            <a:avLst/>
          </a:prstGeom>
        </p:spPr>
        <p:txBody>
          <a:bodyPr lIns="91425" tIns="91425" rIns="91425" bIns="91425" anchor="ctr" anchorCtr="0"/>
          <a:lstStyle>
            <a:lvl1pPr lvl="0" rtl="0">
              <a:spcBef>
                <a:spcPts val="0"/>
              </a:spcBef>
              <a:buSzPct val="100000"/>
              <a:buFont typeface="Lora"/>
              <a:buNone/>
              <a:defRPr sz="2800" b="1">
                <a:latin typeface="Lora"/>
                <a:ea typeface="Lora"/>
                <a:cs typeface="Lora"/>
                <a:sym typeface="Lora"/>
              </a:defRPr>
            </a:lvl1pPr>
            <a:lvl2pPr lvl="1" rtl="0">
              <a:spcBef>
                <a:spcPts val="0"/>
              </a:spcBef>
              <a:buSzPct val="100000"/>
              <a:buFont typeface="Lora"/>
              <a:buNone/>
              <a:defRPr sz="2000" b="1">
                <a:highlight>
                  <a:srgbClr val="FFFFFF"/>
                </a:highlight>
                <a:latin typeface="Lora"/>
                <a:ea typeface="Lora"/>
                <a:cs typeface="Lora"/>
                <a:sym typeface="Lora"/>
              </a:defRPr>
            </a:lvl2pPr>
            <a:lvl3pPr lvl="2" rtl="0">
              <a:spcBef>
                <a:spcPts val="0"/>
              </a:spcBef>
              <a:buSzPct val="100000"/>
              <a:buFont typeface="Lora"/>
              <a:buNone/>
              <a:defRPr sz="2000" b="1">
                <a:highlight>
                  <a:srgbClr val="FFFFFF"/>
                </a:highlight>
                <a:latin typeface="Lora"/>
                <a:ea typeface="Lora"/>
                <a:cs typeface="Lora"/>
                <a:sym typeface="Lora"/>
              </a:defRPr>
            </a:lvl3pPr>
            <a:lvl4pPr lvl="3" rtl="0">
              <a:spcBef>
                <a:spcPts val="0"/>
              </a:spcBef>
              <a:buSzPct val="100000"/>
              <a:buFont typeface="Lora"/>
              <a:buNone/>
              <a:defRPr sz="2000" b="1">
                <a:highlight>
                  <a:srgbClr val="FFFFFF"/>
                </a:highlight>
                <a:latin typeface="Lora"/>
                <a:ea typeface="Lora"/>
                <a:cs typeface="Lora"/>
                <a:sym typeface="Lora"/>
              </a:defRPr>
            </a:lvl4pPr>
            <a:lvl5pPr lvl="4" rtl="0">
              <a:spcBef>
                <a:spcPts val="0"/>
              </a:spcBef>
              <a:buSzPct val="100000"/>
              <a:buFont typeface="Lora"/>
              <a:buNone/>
              <a:defRPr sz="2000" b="1">
                <a:highlight>
                  <a:srgbClr val="FFFFFF"/>
                </a:highlight>
                <a:latin typeface="Lora"/>
                <a:ea typeface="Lora"/>
                <a:cs typeface="Lora"/>
                <a:sym typeface="Lora"/>
              </a:defRPr>
            </a:lvl5pPr>
            <a:lvl6pPr lvl="5" rtl="0">
              <a:spcBef>
                <a:spcPts val="0"/>
              </a:spcBef>
              <a:buSzPct val="100000"/>
              <a:buFont typeface="Lora"/>
              <a:buNone/>
              <a:defRPr sz="2000" b="1">
                <a:highlight>
                  <a:srgbClr val="FFFFFF"/>
                </a:highlight>
                <a:latin typeface="Lora"/>
                <a:ea typeface="Lora"/>
                <a:cs typeface="Lora"/>
                <a:sym typeface="Lora"/>
              </a:defRPr>
            </a:lvl6pPr>
            <a:lvl7pPr lvl="6" rtl="0">
              <a:spcBef>
                <a:spcPts val="0"/>
              </a:spcBef>
              <a:buSzPct val="100000"/>
              <a:buFont typeface="Lora"/>
              <a:buNone/>
              <a:defRPr sz="2000" b="1">
                <a:highlight>
                  <a:srgbClr val="FFFFFF"/>
                </a:highlight>
                <a:latin typeface="Lora"/>
                <a:ea typeface="Lora"/>
                <a:cs typeface="Lora"/>
                <a:sym typeface="Lora"/>
              </a:defRPr>
            </a:lvl7pPr>
            <a:lvl8pPr lvl="7" rtl="0">
              <a:spcBef>
                <a:spcPts val="0"/>
              </a:spcBef>
              <a:buSzPct val="100000"/>
              <a:buFont typeface="Lora"/>
              <a:buNone/>
              <a:defRPr sz="2000" b="1">
                <a:highlight>
                  <a:srgbClr val="FFFFFF"/>
                </a:highlight>
                <a:latin typeface="Lora"/>
                <a:ea typeface="Lora"/>
                <a:cs typeface="Lora"/>
                <a:sym typeface="Lora"/>
              </a:defRPr>
            </a:lvl8pPr>
            <a:lvl9pPr lvl="8" rtl="0">
              <a:spcBef>
                <a:spcPts val="0"/>
              </a:spcBef>
              <a:buSzPct val="100000"/>
              <a:buFont typeface="Lora"/>
              <a:buNone/>
              <a:defRPr sz="2000" b="1">
                <a:highlight>
                  <a:srgbClr val="FFFFFF"/>
                </a:highlight>
                <a:latin typeface="Lora"/>
                <a:ea typeface="Lora"/>
                <a:cs typeface="Lora"/>
                <a:sym typeface="Lora"/>
              </a:defRPr>
            </a:lvl9pPr>
          </a:lstStyle>
          <a:p>
            <a:endParaRPr/>
          </a:p>
        </p:txBody>
      </p:sp>
      <p:sp>
        <p:nvSpPr>
          <p:cNvPr id="27" name="Shape 27"/>
          <p:cNvSpPr txBox="1">
            <a:spLocks noGrp="1"/>
          </p:cNvSpPr>
          <p:nvPr>
            <p:ph type="body" idx="1"/>
          </p:nvPr>
        </p:nvSpPr>
        <p:spPr>
          <a:xfrm>
            <a:off x="1381250" y="1616470"/>
            <a:ext cx="6809700" cy="3112200"/>
          </a:xfrm>
          <a:prstGeom prst="rect">
            <a:avLst/>
          </a:prstGeom>
        </p:spPr>
        <p:txBody>
          <a:bodyPr lIns="91425" tIns="91425" rIns="91425" bIns="91425" anchor="t" anchorCtr="0"/>
          <a:lstStyle>
            <a:lvl1pPr lvl="0" rt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rtl="0">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rtl="0">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rtl="0">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rtl="0">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rtl="0">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rtl="0">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rtl="0">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rtl="0">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endParaRPr/>
          </a:p>
        </p:txBody>
      </p:sp>
      <p:pic>
        <p:nvPicPr>
          <p:cNvPr id="7" name="Paveikslėlis 6"/>
          <p:cNvPicPr>
            <a:picLocks noChangeAspect="1"/>
          </p:cNvPicPr>
          <p:nvPr userDrawn="1"/>
        </p:nvPicPr>
        <p:blipFill>
          <a:blip r:embed="rId2">
            <a:extLst>
              <a:ext uri="{BEBA8EAE-BF5A-486C-A8C5-ECC9F3942E4B}">
                <a14:imgProps xmlns:a14="http://schemas.microsoft.com/office/drawing/2010/main">
                  <a14:imgLayer r:embed="rId3">
                    <a14:imgEffect>
                      <a14:sharpenSoften amount="5000"/>
                    </a14:imgEffect>
                  </a14:imgLayer>
                </a14:imgProps>
              </a:ext>
              <a:ext uri="{28A0092B-C50C-407E-A947-70E740481C1C}">
                <a14:useLocalDpi xmlns:a14="http://schemas.microsoft.com/office/drawing/2010/main" val="0"/>
              </a:ext>
            </a:extLst>
          </a:blip>
          <a:stretch>
            <a:fillRect/>
          </a:stretch>
        </p:blipFill>
        <p:spPr>
          <a:xfrm>
            <a:off x="8321913" y="218484"/>
            <a:ext cx="601944" cy="578328"/>
          </a:xfrm>
          <a:prstGeom prst="rect">
            <a:avLst/>
          </a:prstGeom>
          <a:effectLst>
            <a:outerShdw blurRad="50800" dist="38100" dir="2700000" algn="tl" rotWithShape="0">
              <a:prstClr val="black">
                <a:alpha val="57000"/>
              </a:prstClr>
            </a:outerShdw>
          </a:effectLst>
        </p:spPr>
      </p:pic>
    </p:spTree>
    <p:extLst>
      <p:ext uri="{BB962C8B-B14F-4D97-AF65-F5344CB8AC3E}">
        <p14:creationId xmlns:p14="http://schemas.microsoft.com/office/powerpoint/2010/main" val="230010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996630" y="2003888"/>
            <a:ext cx="4523699" cy="1159799"/>
          </a:xfrm>
          <a:prstGeom prst="rect">
            <a:avLst/>
          </a:prstGeom>
        </p:spPr>
        <p:txBody>
          <a:bodyPr lIns="91425" tIns="91425" rIns="91425" bIns="91425" anchor="b" anchorCtr="0"/>
          <a:lstStyle>
            <a:lvl1pPr lvl="0">
              <a:spcBef>
                <a:spcPts val="0"/>
              </a:spcBef>
              <a:buSzPct val="100000"/>
              <a:defRPr sz="3600">
                <a:latin typeface="Georgia" panose="02040502050405020303" pitchFamily="18" charset="0"/>
              </a:defRPr>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dirty="0"/>
          </a:p>
        </p:txBody>
      </p:sp>
      <p:cxnSp>
        <p:nvCxnSpPr>
          <p:cNvPr id="10" name="Shape 10"/>
          <p:cNvCxnSpPr/>
          <p:nvPr/>
        </p:nvCxnSpPr>
        <p:spPr>
          <a:xfrm>
            <a:off x="-6025" y="3676511"/>
            <a:ext cx="9161999" cy="0"/>
          </a:xfrm>
          <a:prstGeom prst="straightConnector1">
            <a:avLst/>
          </a:prstGeom>
          <a:noFill/>
          <a:ln w="9525" cap="flat" cmpd="sng">
            <a:solidFill>
              <a:srgbClr val="000000"/>
            </a:solidFill>
            <a:prstDash val="solid"/>
            <a:round/>
            <a:headEnd type="none" w="lg" len="lg"/>
            <a:tailEnd type="none" w="lg" len="lg"/>
          </a:ln>
        </p:spPr>
      </p:cxnSp>
      <p:sp>
        <p:nvSpPr>
          <p:cNvPr id="11" name="Shape 11"/>
          <p:cNvSpPr/>
          <p:nvPr/>
        </p:nvSpPr>
        <p:spPr>
          <a:xfrm>
            <a:off x="1117950" y="3393000"/>
            <a:ext cx="566999" cy="566999"/>
          </a:xfrm>
          <a:prstGeom prst="ellipse">
            <a:avLst/>
          </a:prstGeom>
          <a:solidFill>
            <a:srgbClr val="FFCD00"/>
          </a:solidFill>
          <a:ln>
            <a:noFill/>
          </a:ln>
        </p:spPr>
        <p:txBody>
          <a:bodyPr lIns="91425" tIns="91425" rIns="91425" bIns="91425" anchor="ctr" anchorCtr="0">
            <a:noAutofit/>
          </a:bodyPr>
          <a:lstStyle/>
          <a:p>
            <a:pPr lvl="0">
              <a:spcBef>
                <a:spcPts val="0"/>
              </a:spcBef>
              <a:buNone/>
            </a:pPr>
            <a:endParaRPr/>
          </a:p>
        </p:txBody>
      </p:sp>
      <p:pic>
        <p:nvPicPr>
          <p:cNvPr id="6" name="Paveikslėlis 5"/>
          <p:cNvPicPr>
            <a:picLocks noChangeAspect="1"/>
          </p:cNvPicPr>
          <p:nvPr userDrawn="1"/>
        </p:nvPicPr>
        <p:blipFill>
          <a:blip r:embed="rId2">
            <a:extLst>
              <a:ext uri="{BEBA8EAE-BF5A-486C-A8C5-ECC9F3942E4B}">
                <a14:imgProps xmlns:a14="http://schemas.microsoft.com/office/drawing/2010/main">
                  <a14:imgLayer r:embed="rId3">
                    <a14:imgEffect>
                      <a14:sharpenSoften amount="5000"/>
                    </a14:imgEffect>
                  </a14:imgLayer>
                </a14:imgProps>
              </a:ext>
              <a:ext uri="{28A0092B-C50C-407E-A947-70E740481C1C}">
                <a14:useLocalDpi xmlns:a14="http://schemas.microsoft.com/office/drawing/2010/main" val="0"/>
              </a:ext>
            </a:extLst>
          </a:blip>
          <a:stretch>
            <a:fillRect/>
          </a:stretch>
        </p:blipFill>
        <p:spPr>
          <a:xfrm>
            <a:off x="8321913" y="218484"/>
            <a:ext cx="601944" cy="578328"/>
          </a:xfrm>
          <a:prstGeom prst="rect">
            <a:avLst/>
          </a:prstGeom>
          <a:effectLst>
            <a:outerShdw blurRad="50800" dist="38100" dir="2700000" algn="tl" rotWithShape="0">
              <a:prstClr val="black">
                <a:alpha val="57000"/>
              </a:prstClr>
            </a:outerShdw>
          </a:effectLst>
        </p:spPr>
      </p:pic>
    </p:spTree>
    <p:extLst>
      <p:ext uri="{BB962C8B-B14F-4D97-AF65-F5344CB8AC3E}">
        <p14:creationId xmlns:p14="http://schemas.microsoft.com/office/powerpoint/2010/main" val="41669260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30000"/>
          </a:schemeClr>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1381250" y="1616470"/>
            <a:ext cx="6809700" cy="3112200"/>
          </a:xfrm>
          <a:prstGeom prst="rect">
            <a:avLst/>
          </a:prstGeom>
          <a:noFill/>
          <a:ln>
            <a:noFill/>
          </a:ln>
        </p:spPr>
        <p:txBody>
          <a:bodyPr lIns="91425" tIns="91425" rIns="91425" bIns="91425" anchor="t" anchorCtr="0"/>
          <a:lstStyle>
            <a:lvl1pPr lvl="0">
              <a:spcBef>
                <a:spcPts val="600"/>
              </a:spcBef>
              <a:buClr>
                <a:srgbClr val="FFCD00"/>
              </a:buClr>
              <a:buSzPct val="100000"/>
              <a:buFont typeface="Quattrocento Sans"/>
              <a:buChar char="◉"/>
              <a:defRPr sz="2400">
                <a:latin typeface="Quattrocento Sans"/>
                <a:ea typeface="Quattrocento Sans"/>
                <a:cs typeface="Quattrocento Sans"/>
                <a:sym typeface="Quattrocento Sans"/>
              </a:defRPr>
            </a:lvl1pPr>
            <a:lvl2pPr lvl="1">
              <a:spcBef>
                <a:spcPts val="480"/>
              </a:spcBef>
              <a:buClr>
                <a:srgbClr val="FFCD00"/>
              </a:buClr>
              <a:buSzPct val="100000"/>
              <a:buFont typeface="Quattrocento Sans"/>
              <a:defRPr sz="2000">
                <a:latin typeface="Quattrocento Sans"/>
                <a:ea typeface="Quattrocento Sans"/>
                <a:cs typeface="Quattrocento Sans"/>
                <a:sym typeface="Quattrocento Sans"/>
              </a:defRPr>
            </a:lvl2pPr>
            <a:lvl3pPr lvl="2">
              <a:spcBef>
                <a:spcPts val="480"/>
              </a:spcBef>
              <a:buClr>
                <a:srgbClr val="FFCD00"/>
              </a:buClr>
              <a:buSzPct val="100000"/>
              <a:buFont typeface="Quattrocento Sans"/>
              <a:defRPr sz="2000">
                <a:latin typeface="Quattrocento Sans"/>
                <a:ea typeface="Quattrocento Sans"/>
                <a:cs typeface="Quattrocento Sans"/>
                <a:sym typeface="Quattrocento Sans"/>
              </a:defRPr>
            </a:lvl3pPr>
            <a:lvl4pPr lvl="3">
              <a:spcBef>
                <a:spcPts val="360"/>
              </a:spcBef>
              <a:buClr>
                <a:srgbClr val="FFCD00"/>
              </a:buClr>
              <a:buSzPct val="100000"/>
              <a:buFont typeface="Quattrocento Sans"/>
              <a:defRPr sz="1800">
                <a:latin typeface="Quattrocento Sans"/>
                <a:ea typeface="Quattrocento Sans"/>
                <a:cs typeface="Quattrocento Sans"/>
                <a:sym typeface="Quattrocento Sans"/>
              </a:defRPr>
            </a:lvl4pPr>
            <a:lvl5pPr lvl="4">
              <a:spcBef>
                <a:spcPts val="360"/>
              </a:spcBef>
              <a:buClr>
                <a:srgbClr val="FFCD00"/>
              </a:buClr>
              <a:buSzPct val="100000"/>
              <a:buFont typeface="Quattrocento Sans"/>
              <a:defRPr sz="1800">
                <a:latin typeface="Quattrocento Sans"/>
                <a:ea typeface="Quattrocento Sans"/>
                <a:cs typeface="Quattrocento Sans"/>
                <a:sym typeface="Quattrocento Sans"/>
              </a:defRPr>
            </a:lvl5pPr>
            <a:lvl6pPr lvl="5">
              <a:spcBef>
                <a:spcPts val="360"/>
              </a:spcBef>
              <a:buClr>
                <a:srgbClr val="FFCD00"/>
              </a:buClr>
              <a:buSzPct val="100000"/>
              <a:buFont typeface="Quattrocento Sans"/>
              <a:defRPr sz="1800">
                <a:latin typeface="Quattrocento Sans"/>
                <a:ea typeface="Quattrocento Sans"/>
                <a:cs typeface="Quattrocento Sans"/>
                <a:sym typeface="Quattrocento Sans"/>
              </a:defRPr>
            </a:lvl6pPr>
            <a:lvl7pPr lvl="6">
              <a:spcBef>
                <a:spcPts val="360"/>
              </a:spcBef>
              <a:buClr>
                <a:srgbClr val="FFCD00"/>
              </a:buClr>
              <a:buSzPct val="100000"/>
              <a:buFont typeface="Quattrocento Sans"/>
              <a:defRPr sz="1800">
                <a:latin typeface="Quattrocento Sans"/>
                <a:ea typeface="Quattrocento Sans"/>
                <a:cs typeface="Quattrocento Sans"/>
                <a:sym typeface="Quattrocento Sans"/>
              </a:defRPr>
            </a:lvl7pPr>
            <a:lvl8pPr lvl="7">
              <a:spcBef>
                <a:spcPts val="360"/>
              </a:spcBef>
              <a:buClr>
                <a:srgbClr val="FFCD00"/>
              </a:buClr>
              <a:buSzPct val="100000"/>
              <a:buFont typeface="Quattrocento Sans"/>
              <a:defRPr sz="1800">
                <a:latin typeface="Quattrocento Sans"/>
                <a:ea typeface="Quattrocento Sans"/>
                <a:cs typeface="Quattrocento Sans"/>
                <a:sym typeface="Quattrocento Sans"/>
              </a:defRPr>
            </a:lvl8pPr>
            <a:lvl9pPr lvl="8">
              <a:spcBef>
                <a:spcPts val="360"/>
              </a:spcBef>
              <a:buClr>
                <a:srgbClr val="FFCD00"/>
              </a:buClr>
              <a:buSzPct val="100000"/>
              <a:buFont typeface="Quattrocento Sans"/>
              <a:defRPr sz="1800">
                <a:latin typeface="Quattrocento Sans"/>
                <a:ea typeface="Quattrocento Sans"/>
                <a:cs typeface="Quattrocento Sans"/>
                <a:sym typeface="Quattrocento Sans"/>
              </a:defRPr>
            </a:lvl9pPr>
          </a:lstStyle>
          <a:p>
            <a:r>
              <a:rPr lang="lt-LT" dirty="0"/>
              <a:t>a</a:t>
            </a:r>
            <a:endParaRPr dirty="0"/>
          </a:p>
        </p:txBody>
      </p:sp>
      <p:sp>
        <p:nvSpPr>
          <p:cNvPr id="7" name="Shape 7"/>
          <p:cNvSpPr txBox="1">
            <a:spLocks noGrp="1"/>
          </p:cNvSpPr>
          <p:nvPr>
            <p:ph type="title"/>
          </p:nvPr>
        </p:nvSpPr>
        <p:spPr>
          <a:xfrm>
            <a:off x="1381250" y="937116"/>
            <a:ext cx="6809700" cy="435599"/>
          </a:xfrm>
          <a:prstGeom prst="rect">
            <a:avLst/>
          </a:prstGeom>
          <a:noFill/>
          <a:ln>
            <a:noFill/>
          </a:ln>
        </p:spPr>
        <p:txBody>
          <a:bodyPr lIns="91425" tIns="91425" rIns="91425" bIns="91425" anchor="ctr" anchorCtr="0"/>
          <a:lstStyle>
            <a:lvl1pPr lvl="0">
              <a:spcBef>
                <a:spcPts val="0"/>
              </a:spcBef>
              <a:buSzPct val="100000"/>
              <a:buFont typeface="Lora"/>
              <a:buNone/>
              <a:defRPr sz="2000" b="1">
                <a:latin typeface="Lora"/>
                <a:ea typeface="Lora"/>
                <a:cs typeface="Lora"/>
                <a:sym typeface="Lora"/>
              </a:defRPr>
            </a:lvl1pPr>
            <a:lvl2pPr lvl="1">
              <a:spcBef>
                <a:spcPts val="0"/>
              </a:spcBef>
              <a:buSzPct val="100000"/>
              <a:buFont typeface="Lora"/>
              <a:buNone/>
              <a:defRPr sz="2000" b="1">
                <a:latin typeface="Lora"/>
                <a:ea typeface="Lora"/>
                <a:cs typeface="Lora"/>
                <a:sym typeface="Lora"/>
              </a:defRPr>
            </a:lvl2pPr>
            <a:lvl3pPr lvl="2">
              <a:spcBef>
                <a:spcPts val="0"/>
              </a:spcBef>
              <a:buSzPct val="100000"/>
              <a:buFont typeface="Lora"/>
              <a:buNone/>
              <a:defRPr sz="2000" b="1">
                <a:latin typeface="Lora"/>
                <a:ea typeface="Lora"/>
                <a:cs typeface="Lora"/>
                <a:sym typeface="Lora"/>
              </a:defRPr>
            </a:lvl3pPr>
            <a:lvl4pPr lvl="3">
              <a:spcBef>
                <a:spcPts val="0"/>
              </a:spcBef>
              <a:buSzPct val="100000"/>
              <a:buFont typeface="Lora"/>
              <a:buNone/>
              <a:defRPr sz="2000" b="1">
                <a:latin typeface="Lora"/>
                <a:ea typeface="Lora"/>
                <a:cs typeface="Lora"/>
                <a:sym typeface="Lora"/>
              </a:defRPr>
            </a:lvl4pPr>
            <a:lvl5pPr lvl="4">
              <a:spcBef>
                <a:spcPts val="0"/>
              </a:spcBef>
              <a:buSzPct val="100000"/>
              <a:buFont typeface="Lora"/>
              <a:buNone/>
              <a:defRPr sz="2000" b="1">
                <a:latin typeface="Lora"/>
                <a:ea typeface="Lora"/>
                <a:cs typeface="Lora"/>
                <a:sym typeface="Lora"/>
              </a:defRPr>
            </a:lvl5pPr>
            <a:lvl6pPr lvl="5">
              <a:spcBef>
                <a:spcPts val="0"/>
              </a:spcBef>
              <a:buSzPct val="100000"/>
              <a:buFont typeface="Lora"/>
              <a:buNone/>
              <a:defRPr sz="2000" b="1">
                <a:latin typeface="Lora"/>
                <a:ea typeface="Lora"/>
                <a:cs typeface="Lora"/>
                <a:sym typeface="Lora"/>
              </a:defRPr>
            </a:lvl6pPr>
            <a:lvl7pPr lvl="6">
              <a:spcBef>
                <a:spcPts val="0"/>
              </a:spcBef>
              <a:buSzPct val="100000"/>
              <a:buFont typeface="Lora"/>
              <a:buNone/>
              <a:defRPr sz="2000" b="1">
                <a:latin typeface="Lora"/>
                <a:ea typeface="Lora"/>
                <a:cs typeface="Lora"/>
                <a:sym typeface="Lora"/>
              </a:defRPr>
            </a:lvl7pPr>
            <a:lvl8pPr lvl="7">
              <a:spcBef>
                <a:spcPts val="0"/>
              </a:spcBef>
              <a:buSzPct val="100000"/>
              <a:buFont typeface="Lora"/>
              <a:buNone/>
              <a:defRPr sz="2000" b="1">
                <a:latin typeface="Lora"/>
                <a:ea typeface="Lora"/>
                <a:cs typeface="Lora"/>
                <a:sym typeface="Lora"/>
              </a:defRPr>
            </a:lvl8pPr>
            <a:lvl9pPr lvl="8">
              <a:spcBef>
                <a:spcPts val="0"/>
              </a:spcBef>
              <a:buSzPct val="100000"/>
              <a:buFont typeface="Lora"/>
              <a:buNone/>
              <a:defRPr sz="2000" b="1">
                <a:latin typeface="Lora"/>
                <a:ea typeface="Lora"/>
                <a:cs typeface="Lora"/>
                <a:sym typeface="Lora"/>
              </a:defRPr>
            </a:lvl9pPr>
          </a:lstStyle>
          <a:p>
            <a:endParaRPr dirty="0"/>
          </a:p>
        </p:txBody>
      </p:sp>
      <p:pic>
        <p:nvPicPr>
          <p:cNvPr id="5" name="Paveikslėlis 4"/>
          <p:cNvPicPr>
            <a:picLocks noChangeAspect="1"/>
          </p:cNvPicPr>
          <p:nvPr userDrawn="1"/>
        </p:nvPicPr>
        <p:blipFill>
          <a:blip r:embed="rId4">
            <a:extLst>
              <a:ext uri="{BEBA8EAE-BF5A-486C-A8C5-ECC9F3942E4B}">
                <a14:imgProps xmlns:a14="http://schemas.microsoft.com/office/drawing/2010/main">
                  <a14:imgLayer r:embed="rId5">
                    <a14:imgEffect>
                      <a14:sharpenSoften amount="5000"/>
                    </a14:imgEffect>
                  </a14:imgLayer>
                </a14:imgProps>
              </a:ext>
              <a:ext uri="{28A0092B-C50C-407E-A947-70E740481C1C}">
                <a14:useLocalDpi xmlns:a14="http://schemas.microsoft.com/office/drawing/2010/main" val="0"/>
              </a:ext>
            </a:extLst>
          </a:blip>
          <a:stretch>
            <a:fillRect/>
          </a:stretch>
        </p:blipFill>
        <p:spPr>
          <a:xfrm>
            <a:off x="8321913" y="218484"/>
            <a:ext cx="601944" cy="578328"/>
          </a:xfrm>
          <a:prstGeom prst="rect">
            <a:avLst/>
          </a:prstGeom>
          <a:effectLst>
            <a:outerShdw blurRad="50800" dist="38100" dir="2700000" algn="tl" rotWithShape="0">
              <a:prstClr val="black">
                <a:alpha val="57000"/>
              </a:prstClr>
            </a:outerShdw>
          </a:effectLst>
        </p:spPr>
      </p:pic>
    </p:spTree>
  </p:cSld>
  <p:clrMap bg1="lt1" tx1="dk1" bg2="dk2" tx2="lt2" accent1="accent1" accent2="accent2" accent3="accent3" accent4="accent4" accent5="accent5" accent6="accent6" hlink="hlink" folHlink="folHlink"/>
  <p:sldLayoutIdLst>
    <p:sldLayoutId id="2147483670" r:id="rId1"/>
    <p:sldLayoutId id="214748367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Georgia" panose="02040502050405020303" pitchFamily="18" charset="0"/>
          <a:ea typeface="Georgia" panose="02040502050405020303" pitchFamily="18" charset="0"/>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Georgia" panose="02040502050405020303" pitchFamily="18" charset="0"/>
          <a:ea typeface="Georgia" panose="02040502050405020303" pitchFamily="18" charset="0"/>
          <a:cs typeface="Lora" panose="020B0604020202020204" charset="0"/>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grpSp>
        <p:nvGrpSpPr>
          <p:cNvPr id="5" name="Grupė 4"/>
          <p:cNvGrpSpPr/>
          <p:nvPr/>
        </p:nvGrpSpPr>
        <p:grpSpPr>
          <a:xfrm>
            <a:off x="3864769" y="3883007"/>
            <a:ext cx="5024438" cy="1159799"/>
            <a:chOff x="3864769" y="3883007"/>
            <a:chExt cx="5024438" cy="1159799"/>
          </a:xfrm>
        </p:grpSpPr>
        <p:sp>
          <p:nvSpPr>
            <p:cNvPr id="14" name="Shape 61"/>
            <p:cNvSpPr txBox="1">
              <a:spLocks/>
            </p:cNvSpPr>
            <p:nvPr/>
          </p:nvSpPr>
          <p:spPr>
            <a:xfrm>
              <a:off x="3864769" y="3883007"/>
              <a:ext cx="5024438" cy="11597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3600" b="1" i="0" u="none" strike="noStrike" cap="none">
                  <a:solidFill>
                    <a:srgbClr val="000000"/>
                  </a:solidFill>
                  <a:latin typeface="Lora"/>
                  <a:ea typeface="Lora"/>
                  <a:cs typeface="Lora"/>
                  <a:sym typeface="Lora"/>
                </a:defRPr>
              </a:lvl1pPr>
              <a:lvl2pPr lvl="1">
                <a:spcBef>
                  <a:spcPts val="0"/>
                </a:spcBef>
                <a:buSzPct val="100000"/>
                <a:buFont typeface="Lora"/>
                <a:buNone/>
                <a:defRPr sz="3600" b="1">
                  <a:latin typeface="Lora"/>
                  <a:ea typeface="Lora"/>
                  <a:cs typeface="Lora"/>
                  <a:sym typeface="Lora"/>
                </a:defRPr>
              </a:lvl2pPr>
              <a:lvl3pPr lvl="2">
                <a:spcBef>
                  <a:spcPts val="0"/>
                </a:spcBef>
                <a:buSzPct val="100000"/>
                <a:buFont typeface="Lora"/>
                <a:buNone/>
                <a:defRPr sz="3600" b="1">
                  <a:latin typeface="Lora"/>
                  <a:ea typeface="Lora"/>
                  <a:cs typeface="Lora"/>
                  <a:sym typeface="Lora"/>
                </a:defRPr>
              </a:lvl3pPr>
              <a:lvl4pPr lvl="3">
                <a:spcBef>
                  <a:spcPts val="0"/>
                </a:spcBef>
                <a:buSzPct val="100000"/>
                <a:buFont typeface="Lora"/>
                <a:buNone/>
                <a:defRPr sz="3600" b="1">
                  <a:latin typeface="Lora"/>
                  <a:ea typeface="Lora"/>
                  <a:cs typeface="Lora"/>
                  <a:sym typeface="Lora"/>
                </a:defRPr>
              </a:lvl4pPr>
              <a:lvl5pPr lvl="4">
                <a:spcBef>
                  <a:spcPts val="0"/>
                </a:spcBef>
                <a:buSzPct val="100000"/>
                <a:buFont typeface="Lora"/>
                <a:buNone/>
                <a:defRPr sz="3600" b="1">
                  <a:latin typeface="Lora"/>
                  <a:ea typeface="Lora"/>
                  <a:cs typeface="Lora"/>
                  <a:sym typeface="Lora"/>
                </a:defRPr>
              </a:lvl5pPr>
              <a:lvl6pPr lvl="5">
                <a:spcBef>
                  <a:spcPts val="0"/>
                </a:spcBef>
                <a:buSzPct val="100000"/>
                <a:buFont typeface="Lora"/>
                <a:buNone/>
                <a:defRPr sz="3600" b="1">
                  <a:latin typeface="Lora"/>
                  <a:ea typeface="Lora"/>
                  <a:cs typeface="Lora"/>
                  <a:sym typeface="Lora"/>
                </a:defRPr>
              </a:lvl6pPr>
              <a:lvl7pPr lvl="6">
                <a:spcBef>
                  <a:spcPts val="0"/>
                </a:spcBef>
                <a:buSzPct val="100000"/>
                <a:buFont typeface="Lora"/>
                <a:buNone/>
                <a:defRPr sz="3600" b="1">
                  <a:latin typeface="Lora"/>
                  <a:ea typeface="Lora"/>
                  <a:cs typeface="Lora"/>
                  <a:sym typeface="Lora"/>
                </a:defRPr>
              </a:lvl7pPr>
              <a:lvl8pPr lvl="7">
                <a:spcBef>
                  <a:spcPts val="0"/>
                </a:spcBef>
                <a:buSzPct val="100000"/>
                <a:buFont typeface="Lora"/>
                <a:buNone/>
                <a:defRPr sz="3600" b="1">
                  <a:latin typeface="Lora"/>
                  <a:ea typeface="Lora"/>
                  <a:cs typeface="Lora"/>
                  <a:sym typeface="Lora"/>
                </a:defRPr>
              </a:lvl8pPr>
              <a:lvl9pPr lvl="8">
                <a:spcBef>
                  <a:spcPts val="0"/>
                </a:spcBef>
                <a:buSzPct val="100000"/>
                <a:buFont typeface="Lora"/>
                <a:buNone/>
                <a:defRPr sz="3600" b="1">
                  <a:latin typeface="Lora"/>
                  <a:ea typeface="Lora"/>
                  <a:cs typeface="Lora"/>
                  <a:sym typeface="Lora"/>
                </a:defRPr>
              </a:lvl9pPr>
            </a:lstStyle>
            <a:p>
              <a:pPr algn="r"/>
              <a:r>
                <a:rPr lang="lt-LT" sz="2000" dirty="0">
                  <a:solidFill>
                    <a:srgbClr val="003D7A"/>
                  </a:solidFill>
                  <a:latin typeface="Georgia" panose="02040502050405020303" pitchFamily="18" charset="0"/>
                </a:rPr>
                <a:t>Lietuvos statybininkų asociacija</a:t>
              </a:r>
            </a:p>
            <a:p>
              <a:pPr algn="r"/>
              <a:r>
                <a:rPr lang="lt-LT" sz="1800" b="0" dirty="0">
                  <a:solidFill>
                    <a:srgbClr val="003D7A"/>
                  </a:solidFill>
                  <a:latin typeface="Georgia" panose="02040502050405020303" pitchFamily="18" charset="0"/>
                </a:rPr>
                <a:t>www.statybininkai.lt</a:t>
              </a:r>
            </a:p>
            <a:p>
              <a:pPr algn="r"/>
              <a:r>
                <a:rPr lang="lt-LT" sz="1800" b="0" dirty="0">
                  <a:solidFill>
                    <a:srgbClr val="003D7A"/>
                  </a:solidFill>
                  <a:latin typeface="Georgia" panose="02040502050405020303" pitchFamily="18" charset="0"/>
                </a:rPr>
                <a:t> facebook.com/statybininkai</a:t>
              </a:r>
            </a:p>
            <a:p>
              <a:pPr algn="r"/>
              <a:r>
                <a:rPr lang="lt-LT" sz="1800" b="0" dirty="0">
                  <a:solidFill>
                    <a:srgbClr val="003D7A"/>
                  </a:solidFill>
                  <a:latin typeface="Georgia" panose="02040502050405020303" pitchFamily="18" charset="0"/>
                </a:rPr>
                <a:t>linkedin.com/</a:t>
              </a:r>
              <a:r>
                <a:rPr lang="lt-LT" sz="1800" b="0" dirty="0" err="1">
                  <a:solidFill>
                    <a:srgbClr val="003D7A"/>
                  </a:solidFill>
                  <a:latin typeface="Georgia" panose="02040502050405020303" pitchFamily="18" charset="0"/>
                </a:rPr>
                <a:t>company</a:t>
              </a:r>
              <a:r>
                <a:rPr lang="lt-LT" sz="1800" b="0" dirty="0">
                  <a:solidFill>
                    <a:srgbClr val="003D7A"/>
                  </a:solidFill>
                  <a:latin typeface="Georgia" panose="02040502050405020303" pitchFamily="18" charset="0"/>
                </a:rPr>
                <a:t>/statybininkai</a:t>
              </a:r>
            </a:p>
          </p:txBody>
        </p:sp>
        <p:pic>
          <p:nvPicPr>
            <p:cNvPr id="3" name="Paveikslėlis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556" y="4462906"/>
              <a:ext cx="250032" cy="250032"/>
            </a:xfrm>
            <a:prstGeom prst="rect">
              <a:avLst/>
            </a:prstGeom>
          </p:spPr>
        </p:pic>
        <p:pic>
          <p:nvPicPr>
            <p:cNvPr id="4" name="Paveikslėlis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111" y="4756168"/>
              <a:ext cx="269364" cy="269364"/>
            </a:xfrm>
            <a:prstGeom prst="rect">
              <a:avLst/>
            </a:prstGeom>
          </p:spPr>
        </p:pic>
      </p:grpSp>
      <p:sp>
        <p:nvSpPr>
          <p:cNvPr id="7" name="Stačiakampis 6"/>
          <p:cNvSpPr/>
          <p:nvPr/>
        </p:nvSpPr>
        <p:spPr>
          <a:xfrm>
            <a:off x="1543725" y="1644343"/>
            <a:ext cx="5763162" cy="1200329"/>
          </a:xfrm>
          <a:prstGeom prst="rect">
            <a:avLst/>
          </a:prstGeom>
        </p:spPr>
        <p:txBody>
          <a:bodyPr wrap="square">
            <a:spAutoFit/>
          </a:bodyPr>
          <a:lstStyle/>
          <a:p>
            <a:pPr algn="ctr"/>
            <a:endParaRPr lang="lt-LT" sz="2400" dirty="0">
              <a:solidFill>
                <a:srgbClr val="003D7A"/>
              </a:solidFill>
              <a:latin typeface="Georgia" panose="02040502050405020303" pitchFamily="18" charset="0"/>
              <a:cs typeface="Times New Roman" pitchFamily="18" charset="0"/>
            </a:endParaRPr>
          </a:p>
          <a:p>
            <a:pPr algn="ctr"/>
            <a:r>
              <a:rPr lang="lt-LT" sz="2400" b="1" dirty="0">
                <a:solidFill>
                  <a:srgbClr val="003D7A"/>
                </a:solidFill>
                <a:latin typeface="Georgia" panose="02040502050405020303" pitchFamily="18" charset="0"/>
                <a:cs typeface="Times New Roman" pitchFamily="18" charset="0"/>
              </a:rPr>
              <a:t>Kaip tapti kompetencijų vertintoju</a:t>
            </a:r>
            <a:endParaRPr lang="en-US" sz="2400" b="1" dirty="0">
              <a:solidFill>
                <a:srgbClr val="003D7A"/>
              </a:solidFill>
              <a:latin typeface="Georgia" panose="02040502050405020303" pitchFamily="18" charset="0"/>
              <a:cs typeface="Times New Roman" pitchFamily="18" charset="0"/>
            </a:endParaRPr>
          </a:p>
          <a:p>
            <a:pPr algn="ctr"/>
            <a:r>
              <a:rPr lang="en-US" sz="2400" b="1" dirty="0">
                <a:solidFill>
                  <a:srgbClr val="003D7A"/>
                </a:solidFill>
                <a:latin typeface="Calibri" panose="020F0502020204030204" pitchFamily="34" charset="0"/>
                <a:cs typeface="Calibri" panose="020F0502020204030204" pitchFamily="34" charset="0"/>
              </a:rPr>
              <a:t>2018-0</a:t>
            </a:r>
            <a:r>
              <a:rPr lang="lt-LT" sz="2400" b="1" dirty="0">
                <a:solidFill>
                  <a:srgbClr val="003D7A"/>
                </a:solidFill>
                <a:latin typeface="Calibri" panose="020F0502020204030204" pitchFamily="34" charset="0"/>
                <a:cs typeface="Calibri" panose="020F0502020204030204" pitchFamily="34" charset="0"/>
              </a:rPr>
              <a:t>7</a:t>
            </a:r>
            <a:r>
              <a:rPr lang="en-US" sz="2400" b="1" dirty="0">
                <a:solidFill>
                  <a:srgbClr val="003D7A"/>
                </a:solidFill>
                <a:latin typeface="Calibri" panose="020F0502020204030204" pitchFamily="34" charset="0"/>
                <a:cs typeface="Calibri" panose="020F0502020204030204" pitchFamily="34" charset="0"/>
              </a:rPr>
              <a:t>-</a:t>
            </a:r>
            <a:r>
              <a:rPr lang="lt-LT" sz="2400" b="1" dirty="0">
                <a:solidFill>
                  <a:srgbClr val="003D7A"/>
                </a:solidFill>
                <a:latin typeface="Calibri" panose="020F0502020204030204" pitchFamily="34" charset="0"/>
                <a:cs typeface="Calibri" panose="020F0502020204030204" pitchFamily="34" charset="0"/>
              </a:rPr>
              <a:t>20</a:t>
            </a:r>
          </a:p>
        </p:txBody>
      </p:sp>
      <p:pic>
        <p:nvPicPr>
          <p:cNvPr id="2" name="Paveikslėlis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638" y="1022738"/>
            <a:ext cx="3488644" cy="1139207"/>
          </a:xfrm>
          <a:prstGeom prst="rect">
            <a:avLst/>
          </a:prstGeom>
        </p:spPr>
      </p:pic>
      <p:pic>
        <p:nvPicPr>
          <p:cNvPr id="10" name="Paveikslėlis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3742" y="3484033"/>
            <a:ext cx="376550" cy="376550"/>
          </a:xfrm>
          <a:prstGeom prst="rect">
            <a:avLst/>
          </a:prstGeom>
        </p:spPr>
      </p:pic>
    </p:spTree>
    <p:extLst>
      <p:ext uri="{BB962C8B-B14F-4D97-AF65-F5344CB8AC3E}">
        <p14:creationId xmlns:p14="http://schemas.microsoft.com/office/powerpoint/2010/main" val="4164961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367101" y="882899"/>
            <a:ext cx="5868482" cy="435599"/>
          </a:xfrm>
          <a:prstGeom prst="rect">
            <a:avLst/>
          </a:prstGeom>
          <a:noFill/>
          <a:ln>
            <a:noFill/>
          </a:ln>
        </p:spPr>
        <p:txBody>
          <a:bodyPr lIns="91425" tIns="91425" rIns="91425" bIns="91425" anchor="ctr" anchorCtr="0">
            <a:noAutofit/>
          </a:bodyPr>
          <a:lstStyle/>
          <a:p>
            <a:r>
              <a:rPr lang="lt-LT" sz="1400" dirty="0">
                <a:solidFill>
                  <a:srgbClr val="003D7A"/>
                </a:solidFill>
                <a:latin typeface="Georgia" panose="02040502050405020303" pitchFamily="18" charset="0"/>
              </a:rPr>
              <a:t>Kompetencijų vertintojų išbraukimo tvarka</a:t>
            </a:r>
          </a:p>
        </p:txBody>
      </p:sp>
      <p:sp>
        <p:nvSpPr>
          <p:cNvPr id="11" name="Shape 556"/>
          <p:cNvSpPr/>
          <p:nvPr/>
        </p:nvSpPr>
        <p:spPr>
          <a:xfrm>
            <a:off x="895755" y="972674"/>
            <a:ext cx="242862" cy="256051"/>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Teksto vietos rezervavimo ženklas 1"/>
          <p:cNvSpPr>
            <a:spLocks noGrp="1"/>
          </p:cNvSpPr>
          <p:nvPr>
            <p:ph type="body" idx="1"/>
          </p:nvPr>
        </p:nvSpPr>
        <p:spPr>
          <a:xfrm>
            <a:off x="1081376" y="1538826"/>
            <a:ext cx="5542061" cy="2540193"/>
          </a:xfrm>
        </p:spPr>
        <p:txBody>
          <a:bodyPr/>
          <a:lstStyle/>
          <a:p>
            <a:r>
              <a:rPr lang="lt-LT" sz="1400" dirty="0">
                <a:latin typeface="Times New Roman" panose="02020603050405020304" pitchFamily="18" charset="0"/>
                <a:cs typeface="Times New Roman" panose="02020603050405020304" pitchFamily="18" charset="0"/>
              </a:rPr>
              <a:t>LSA prezidento įsakymu kompetencijų vertintojas išbraukiamas iš vertintojų sąrašo:</a:t>
            </a:r>
          </a:p>
          <a:p>
            <a:endParaRPr lang="lt-LT" sz="1400" dirty="0">
              <a:latin typeface="Times New Roman" panose="02020603050405020304" pitchFamily="18" charset="0"/>
              <a:cs typeface="Times New Roman" panose="02020603050405020304" pitchFamily="18" charset="0"/>
            </a:endParaRPr>
          </a:p>
          <a:p>
            <a:pPr>
              <a:buNone/>
            </a:pPr>
            <a:r>
              <a:rPr lang="lt-LT" sz="1400" dirty="0">
                <a:latin typeface="Times New Roman" panose="02020603050405020304" pitchFamily="18" charset="0"/>
                <a:cs typeface="Times New Roman" panose="02020603050405020304" pitchFamily="18" charset="0"/>
              </a:rPr>
              <a:t>- jeigu paaiškėja, kad jo pateikti duomenys neatitinka tikrovės ir kompetencijų vertintojas neatitinka reikalavimų;</a:t>
            </a:r>
          </a:p>
          <a:p>
            <a:pPr>
              <a:buNone/>
            </a:pPr>
            <a:r>
              <a:rPr lang="lt-LT" sz="1400" dirty="0">
                <a:latin typeface="Times New Roman" panose="02020603050405020304" pitchFamily="18" charset="0"/>
                <a:cs typeface="Times New Roman" panose="02020603050405020304" pitchFamily="18" charset="0"/>
              </a:rPr>
              <a:t>- jeigu kompetencijų vertintojas pažeidė nešališkumo ir konfidencialumo reikalavimus;</a:t>
            </a:r>
          </a:p>
          <a:p>
            <a:pPr>
              <a:buNone/>
            </a:pPr>
            <a:r>
              <a:rPr lang="lt-LT" sz="1400" dirty="0">
                <a:latin typeface="Times New Roman" panose="02020603050405020304" pitchFamily="18" charset="0"/>
                <a:cs typeface="Times New Roman" panose="02020603050405020304" pitchFamily="18" charset="0"/>
              </a:rPr>
              <a:t>- jeigu kompetencijų vertintojas kitaip netinkamai atliko savo pareigas.</a:t>
            </a:r>
          </a:p>
          <a:p>
            <a:pPr>
              <a:buNone/>
            </a:pPr>
            <a:endParaRPr lang="lt-LT" sz="1400" dirty="0">
              <a:latin typeface="Times New Roman" panose="02020603050405020304" pitchFamily="18" charset="0"/>
              <a:cs typeface="Times New Roman" panose="02020603050405020304" pitchFamily="18" charset="0"/>
            </a:endParaRPr>
          </a:p>
        </p:txBody>
      </p:sp>
      <p:pic>
        <p:nvPicPr>
          <p:cNvPr id="6" name="Paveikslėlis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38" y="274610"/>
            <a:ext cx="1614158" cy="397940"/>
          </a:xfrm>
          <a:prstGeom prst="rect">
            <a:avLst/>
          </a:prstGeom>
        </p:spPr>
      </p:pic>
      <p:pic>
        <p:nvPicPr>
          <p:cNvPr id="7" name="Paveikslėlis 6"/>
          <p:cNvPicPr>
            <a:picLocks noChangeAspect="1"/>
          </p:cNvPicPr>
          <p:nvPr/>
        </p:nvPicPr>
        <p:blipFill>
          <a:blip r:embed="rId4"/>
          <a:stretch>
            <a:fillRect/>
          </a:stretch>
        </p:blipFill>
        <p:spPr>
          <a:xfrm>
            <a:off x="6821021" y="2970840"/>
            <a:ext cx="1619338" cy="1680132"/>
          </a:xfrm>
          <a:prstGeom prst="rect">
            <a:avLst/>
          </a:prstGeom>
        </p:spPr>
      </p:pic>
    </p:spTree>
    <p:extLst>
      <p:ext uri="{BB962C8B-B14F-4D97-AF65-F5344CB8AC3E}">
        <p14:creationId xmlns:p14="http://schemas.microsoft.com/office/powerpoint/2010/main" val="630009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8" name="Stačiakampis 7"/>
          <p:cNvSpPr/>
          <p:nvPr/>
        </p:nvSpPr>
        <p:spPr>
          <a:xfrm>
            <a:off x="1381249" y="1002528"/>
            <a:ext cx="6160527" cy="369332"/>
          </a:xfrm>
          <a:prstGeom prst="rect">
            <a:avLst/>
          </a:prstGeom>
        </p:spPr>
        <p:txBody>
          <a:bodyPr wrap="square">
            <a:spAutoFit/>
          </a:bodyPr>
          <a:lstStyle/>
          <a:p>
            <a:r>
              <a:rPr lang="lt-LT" sz="1800" b="1" dirty="0">
                <a:latin typeface="Calibri" panose="020F0502020204030204" pitchFamily="34" charset="0"/>
                <a:ea typeface="Calibri" panose="020F0502020204030204" pitchFamily="34" charset="0"/>
                <a:cs typeface="Times New Roman" panose="02020603050405020304" pitchFamily="18" charset="0"/>
                <a:sym typeface="Quattrocento Sans"/>
              </a:rPr>
              <a:t> </a:t>
            </a:r>
            <a:endParaRPr lang="lt-LT" dirty="0"/>
          </a:p>
        </p:txBody>
      </p:sp>
      <p:grpSp>
        <p:nvGrpSpPr>
          <p:cNvPr id="16" name="Shape 532"/>
          <p:cNvGrpSpPr/>
          <p:nvPr/>
        </p:nvGrpSpPr>
        <p:grpSpPr>
          <a:xfrm>
            <a:off x="1239215" y="3513915"/>
            <a:ext cx="315088" cy="305583"/>
            <a:chOff x="1278900" y="2333250"/>
            <a:chExt cx="381175" cy="381175"/>
          </a:xfrm>
        </p:grpSpPr>
        <p:sp>
          <p:nvSpPr>
            <p:cNvPr id="23" name="Shape 533"/>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4"/>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5"/>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6"/>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7" name="Paveikslėlis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3556" y="4462906"/>
            <a:ext cx="250032" cy="250032"/>
          </a:xfrm>
          <a:prstGeom prst="rect">
            <a:avLst/>
          </a:prstGeom>
        </p:spPr>
      </p:pic>
      <p:pic>
        <p:nvPicPr>
          <p:cNvPr id="28" name="Paveikslėlis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111" y="4756168"/>
            <a:ext cx="269364" cy="269364"/>
          </a:xfrm>
          <a:prstGeom prst="rect">
            <a:avLst/>
          </a:prstGeom>
        </p:spPr>
      </p:pic>
      <p:sp>
        <p:nvSpPr>
          <p:cNvPr id="29" name="Shape 61"/>
          <p:cNvSpPr txBox="1">
            <a:spLocks/>
          </p:cNvSpPr>
          <p:nvPr/>
        </p:nvSpPr>
        <p:spPr>
          <a:xfrm>
            <a:off x="4504765" y="3883007"/>
            <a:ext cx="4384442" cy="11597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3600" b="1" i="0" u="none" strike="noStrike" cap="none">
                <a:solidFill>
                  <a:srgbClr val="000000"/>
                </a:solidFill>
                <a:latin typeface="Lora"/>
                <a:ea typeface="Lora"/>
                <a:cs typeface="Lora"/>
                <a:sym typeface="Lora"/>
              </a:defRPr>
            </a:lvl1pPr>
            <a:lvl2pPr lvl="1">
              <a:spcBef>
                <a:spcPts val="0"/>
              </a:spcBef>
              <a:buSzPct val="100000"/>
              <a:buFont typeface="Lora"/>
              <a:buNone/>
              <a:defRPr sz="3600" b="1">
                <a:latin typeface="Lora"/>
                <a:ea typeface="Lora"/>
                <a:cs typeface="Lora"/>
                <a:sym typeface="Lora"/>
              </a:defRPr>
            </a:lvl2pPr>
            <a:lvl3pPr lvl="2">
              <a:spcBef>
                <a:spcPts val="0"/>
              </a:spcBef>
              <a:buSzPct val="100000"/>
              <a:buFont typeface="Lora"/>
              <a:buNone/>
              <a:defRPr sz="3600" b="1">
                <a:latin typeface="Lora"/>
                <a:ea typeface="Lora"/>
                <a:cs typeface="Lora"/>
                <a:sym typeface="Lora"/>
              </a:defRPr>
            </a:lvl3pPr>
            <a:lvl4pPr lvl="3">
              <a:spcBef>
                <a:spcPts val="0"/>
              </a:spcBef>
              <a:buSzPct val="100000"/>
              <a:buFont typeface="Lora"/>
              <a:buNone/>
              <a:defRPr sz="3600" b="1">
                <a:latin typeface="Lora"/>
                <a:ea typeface="Lora"/>
                <a:cs typeface="Lora"/>
                <a:sym typeface="Lora"/>
              </a:defRPr>
            </a:lvl4pPr>
            <a:lvl5pPr lvl="4">
              <a:spcBef>
                <a:spcPts val="0"/>
              </a:spcBef>
              <a:buSzPct val="100000"/>
              <a:buFont typeface="Lora"/>
              <a:buNone/>
              <a:defRPr sz="3600" b="1">
                <a:latin typeface="Lora"/>
                <a:ea typeface="Lora"/>
                <a:cs typeface="Lora"/>
                <a:sym typeface="Lora"/>
              </a:defRPr>
            </a:lvl5pPr>
            <a:lvl6pPr lvl="5">
              <a:spcBef>
                <a:spcPts val="0"/>
              </a:spcBef>
              <a:buSzPct val="100000"/>
              <a:buFont typeface="Lora"/>
              <a:buNone/>
              <a:defRPr sz="3600" b="1">
                <a:latin typeface="Lora"/>
                <a:ea typeface="Lora"/>
                <a:cs typeface="Lora"/>
                <a:sym typeface="Lora"/>
              </a:defRPr>
            </a:lvl6pPr>
            <a:lvl7pPr lvl="6">
              <a:spcBef>
                <a:spcPts val="0"/>
              </a:spcBef>
              <a:buSzPct val="100000"/>
              <a:buFont typeface="Lora"/>
              <a:buNone/>
              <a:defRPr sz="3600" b="1">
                <a:latin typeface="Lora"/>
                <a:ea typeface="Lora"/>
                <a:cs typeface="Lora"/>
                <a:sym typeface="Lora"/>
              </a:defRPr>
            </a:lvl7pPr>
            <a:lvl8pPr lvl="7">
              <a:spcBef>
                <a:spcPts val="0"/>
              </a:spcBef>
              <a:buSzPct val="100000"/>
              <a:buFont typeface="Lora"/>
              <a:buNone/>
              <a:defRPr sz="3600" b="1">
                <a:latin typeface="Lora"/>
                <a:ea typeface="Lora"/>
                <a:cs typeface="Lora"/>
                <a:sym typeface="Lora"/>
              </a:defRPr>
            </a:lvl8pPr>
            <a:lvl9pPr lvl="8">
              <a:spcBef>
                <a:spcPts val="0"/>
              </a:spcBef>
              <a:buSzPct val="100000"/>
              <a:buFont typeface="Lora"/>
              <a:buNone/>
              <a:defRPr sz="3600" b="1">
                <a:latin typeface="Lora"/>
                <a:ea typeface="Lora"/>
                <a:cs typeface="Lora"/>
                <a:sym typeface="Lora"/>
              </a:defRPr>
            </a:lvl9pPr>
          </a:lstStyle>
          <a:p>
            <a:pPr algn="r"/>
            <a:r>
              <a:rPr lang="lt-LT" sz="2000" dirty="0">
                <a:solidFill>
                  <a:srgbClr val="003D7A"/>
                </a:solidFill>
                <a:latin typeface="Georgia" panose="02040502050405020303" pitchFamily="18" charset="0"/>
              </a:rPr>
              <a:t>Lietuvos statybininkų asociacija</a:t>
            </a:r>
          </a:p>
          <a:p>
            <a:pPr algn="r"/>
            <a:r>
              <a:rPr lang="lt-LT" sz="1800" b="0" dirty="0">
                <a:solidFill>
                  <a:srgbClr val="003D7A"/>
                </a:solidFill>
                <a:latin typeface="Georgia" panose="02040502050405020303" pitchFamily="18" charset="0"/>
              </a:rPr>
              <a:t>www.statybininkai.lt</a:t>
            </a:r>
          </a:p>
          <a:p>
            <a:pPr algn="r"/>
            <a:r>
              <a:rPr lang="lt-LT" sz="1800" b="0" dirty="0">
                <a:solidFill>
                  <a:srgbClr val="003D7A"/>
                </a:solidFill>
                <a:latin typeface="Georgia" panose="02040502050405020303" pitchFamily="18" charset="0"/>
              </a:rPr>
              <a:t> facebook.com/statybininkai</a:t>
            </a:r>
          </a:p>
          <a:p>
            <a:pPr algn="r"/>
            <a:r>
              <a:rPr lang="lt-LT" sz="1800" b="0" dirty="0">
                <a:solidFill>
                  <a:srgbClr val="003D7A"/>
                </a:solidFill>
                <a:latin typeface="Georgia" panose="02040502050405020303" pitchFamily="18" charset="0"/>
              </a:rPr>
              <a:t>linkedin.com/</a:t>
            </a:r>
            <a:r>
              <a:rPr lang="lt-LT" sz="1800" b="0" dirty="0" err="1">
                <a:solidFill>
                  <a:srgbClr val="003D7A"/>
                </a:solidFill>
                <a:latin typeface="Georgia" panose="02040502050405020303" pitchFamily="18" charset="0"/>
              </a:rPr>
              <a:t>company</a:t>
            </a:r>
            <a:r>
              <a:rPr lang="lt-LT" sz="1800" b="0" dirty="0">
                <a:solidFill>
                  <a:srgbClr val="003D7A"/>
                </a:solidFill>
                <a:latin typeface="Georgia" panose="02040502050405020303" pitchFamily="18" charset="0"/>
              </a:rPr>
              <a:t>/statybininkai</a:t>
            </a:r>
          </a:p>
        </p:txBody>
      </p:sp>
      <p:sp>
        <p:nvSpPr>
          <p:cNvPr id="32" name="Shape 61"/>
          <p:cNvSpPr txBox="1">
            <a:spLocks/>
          </p:cNvSpPr>
          <p:nvPr/>
        </p:nvSpPr>
        <p:spPr>
          <a:xfrm>
            <a:off x="589841" y="1246845"/>
            <a:ext cx="8262374"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Lora"/>
              <a:buNone/>
              <a:defRPr sz="3600" b="1" i="0" u="none" strike="noStrike" cap="none">
                <a:solidFill>
                  <a:srgbClr val="000000"/>
                </a:solidFill>
                <a:latin typeface="Georgia" panose="02040502050405020303" pitchFamily="18" charset="0"/>
                <a:ea typeface="Lora"/>
                <a:cs typeface="Lora"/>
                <a:sym typeface="Lora"/>
              </a:defRPr>
            </a:lvl1pPr>
            <a:lvl2pPr lvl="1">
              <a:spcBef>
                <a:spcPts val="0"/>
              </a:spcBef>
              <a:buSzPct val="100000"/>
              <a:buFont typeface="Lora"/>
              <a:buNone/>
              <a:defRPr sz="3600" b="1">
                <a:latin typeface="Lora"/>
                <a:ea typeface="Lora"/>
                <a:cs typeface="Lora"/>
                <a:sym typeface="Lora"/>
              </a:defRPr>
            </a:lvl2pPr>
            <a:lvl3pPr lvl="2">
              <a:spcBef>
                <a:spcPts val="0"/>
              </a:spcBef>
              <a:buSzPct val="100000"/>
              <a:buFont typeface="Lora"/>
              <a:buNone/>
              <a:defRPr sz="3600" b="1">
                <a:latin typeface="Lora"/>
                <a:ea typeface="Lora"/>
                <a:cs typeface="Lora"/>
                <a:sym typeface="Lora"/>
              </a:defRPr>
            </a:lvl3pPr>
            <a:lvl4pPr lvl="3">
              <a:spcBef>
                <a:spcPts val="0"/>
              </a:spcBef>
              <a:buSzPct val="100000"/>
              <a:buFont typeface="Lora"/>
              <a:buNone/>
              <a:defRPr sz="3600" b="1">
                <a:latin typeface="Lora"/>
                <a:ea typeface="Lora"/>
                <a:cs typeface="Lora"/>
                <a:sym typeface="Lora"/>
              </a:defRPr>
            </a:lvl4pPr>
            <a:lvl5pPr lvl="4">
              <a:spcBef>
                <a:spcPts val="0"/>
              </a:spcBef>
              <a:buSzPct val="100000"/>
              <a:buFont typeface="Lora"/>
              <a:buNone/>
              <a:defRPr sz="3600" b="1">
                <a:latin typeface="Lora"/>
                <a:ea typeface="Lora"/>
                <a:cs typeface="Lora"/>
                <a:sym typeface="Lora"/>
              </a:defRPr>
            </a:lvl5pPr>
            <a:lvl6pPr lvl="5">
              <a:spcBef>
                <a:spcPts val="0"/>
              </a:spcBef>
              <a:buSzPct val="100000"/>
              <a:buFont typeface="Lora"/>
              <a:buNone/>
              <a:defRPr sz="3600" b="1">
                <a:latin typeface="Lora"/>
                <a:ea typeface="Lora"/>
                <a:cs typeface="Lora"/>
                <a:sym typeface="Lora"/>
              </a:defRPr>
            </a:lvl6pPr>
            <a:lvl7pPr lvl="6">
              <a:spcBef>
                <a:spcPts val="0"/>
              </a:spcBef>
              <a:buSzPct val="100000"/>
              <a:buFont typeface="Lora"/>
              <a:buNone/>
              <a:defRPr sz="3600" b="1">
                <a:latin typeface="Lora"/>
                <a:ea typeface="Lora"/>
                <a:cs typeface="Lora"/>
                <a:sym typeface="Lora"/>
              </a:defRPr>
            </a:lvl7pPr>
            <a:lvl8pPr lvl="7">
              <a:spcBef>
                <a:spcPts val="0"/>
              </a:spcBef>
              <a:buSzPct val="100000"/>
              <a:buFont typeface="Lora"/>
              <a:buNone/>
              <a:defRPr sz="3600" b="1">
                <a:latin typeface="Lora"/>
                <a:ea typeface="Lora"/>
                <a:cs typeface="Lora"/>
                <a:sym typeface="Lora"/>
              </a:defRPr>
            </a:lvl8pPr>
            <a:lvl9pPr lvl="8">
              <a:spcBef>
                <a:spcPts val="0"/>
              </a:spcBef>
              <a:buSzPct val="100000"/>
              <a:buFont typeface="Lora"/>
              <a:buNone/>
              <a:defRPr sz="3600" b="1">
                <a:latin typeface="Lora"/>
                <a:ea typeface="Lora"/>
                <a:cs typeface="Lora"/>
                <a:sym typeface="Lora"/>
              </a:defRPr>
            </a:lvl9pPr>
          </a:lstStyle>
          <a:p>
            <a:pPr algn="ctr"/>
            <a:r>
              <a:rPr lang="lt-LT" sz="2800" dirty="0">
                <a:solidFill>
                  <a:srgbClr val="003D7A"/>
                </a:solidFill>
              </a:rPr>
              <a:t>Ačiū</a:t>
            </a:r>
            <a:r>
              <a:rPr lang="en-US" sz="2800" dirty="0">
                <a:solidFill>
                  <a:srgbClr val="003D7A"/>
                </a:solidFill>
              </a:rPr>
              <a:t> </a:t>
            </a:r>
            <a:r>
              <a:rPr lang="lt-LT" sz="2800" dirty="0">
                <a:solidFill>
                  <a:srgbClr val="003D7A"/>
                </a:solidFill>
              </a:rPr>
              <a:t>už</a:t>
            </a:r>
            <a:r>
              <a:rPr lang="en-US" sz="2800" dirty="0">
                <a:solidFill>
                  <a:srgbClr val="003D7A"/>
                </a:solidFill>
              </a:rPr>
              <a:t> </a:t>
            </a:r>
            <a:r>
              <a:rPr lang="lt-LT" sz="2800" dirty="0">
                <a:solidFill>
                  <a:srgbClr val="003D7A"/>
                </a:solidFill>
              </a:rPr>
              <a:t>dėmesį</a:t>
            </a:r>
            <a:endParaRPr lang="lt-LT" sz="2000" b="0" dirty="0">
              <a:solidFill>
                <a:srgbClr val="003D7A"/>
              </a:solidFill>
            </a:endParaRPr>
          </a:p>
        </p:txBody>
      </p:sp>
    </p:spTree>
    <p:extLst>
      <p:ext uri="{BB962C8B-B14F-4D97-AF65-F5344CB8AC3E}">
        <p14:creationId xmlns:p14="http://schemas.microsoft.com/office/powerpoint/2010/main" val="3444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386385" y="901488"/>
            <a:ext cx="6591392" cy="435599"/>
          </a:xfrm>
          <a:prstGeom prst="rect">
            <a:avLst/>
          </a:prstGeom>
        </p:spPr>
        <p:txBody>
          <a:bodyPr lIns="91425" tIns="91425" rIns="91425" bIns="91425" anchor="ctr" anchorCtr="0">
            <a:noAutofit/>
          </a:bodyPr>
          <a:lstStyle/>
          <a:p>
            <a:pPr lvl="0"/>
            <a:r>
              <a:rPr lang="lt-LT" sz="1400" dirty="0">
                <a:solidFill>
                  <a:srgbClr val="003D7A"/>
                </a:solidFill>
                <a:latin typeface="Georgia" panose="02040502050405020303" pitchFamily="18" charset="0"/>
              </a:rPr>
              <a:t>Įvadas</a:t>
            </a:r>
          </a:p>
        </p:txBody>
      </p:sp>
      <p:sp>
        <p:nvSpPr>
          <p:cNvPr id="32" name="Shape 112"/>
          <p:cNvSpPr txBox="1">
            <a:spLocks noGrp="1"/>
          </p:cNvSpPr>
          <p:nvPr>
            <p:ph type="body" idx="1"/>
          </p:nvPr>
        </p:nvSpPr>
        <p:spPr>
          <a:xfrm>
            <a:off x="1187947" y="1502796"/>
            <a:ext cx="6057097" cy="2631882"/>
          </a:xfrm>
          <a:prstGeom prst="rect">
            <a:avLst/>
          </a:prstGeom>
        </p:spPr>
        <p:txBody>
          <a:bodyPr lIns="91425" tIns="91425" rIns="91425" bIns="91425" anchor="ctr" anchorCtr="0">
            <a:noAutofit/>
          </a:bodyPr>
          <a:lstStyle/>
          <a:p>
            <a:r>
              <a:rPr lang="lt-LT" sz="1400" b="1" dirty="0">
                <a:latin typeface="Times New Roman" panose="02020603050405020304" pitchFamily="18" charset="0"/>
                <a:cs typeface="Times New Roman" panose="02020603050405020304" pitchFamily="18" charset="0"/>
              </a:rPr>
              <a:t> Statybos sektoriaus darbuotojų kompetencijų vertintojai </a:t>
            </a:r>
            <a:endParaRPr lang="lt-LT" sz="1400" dirty="0">
              <a:latin typeface="Times New Roman" panose="02020603050405020304" pitchFamily="18" charset="0"/>
              <a:cs typeface="Times New Roman" panose="02020603050405020304" pitchFamily="18" charset="0"/>
            </a:endParaRPr>
          </a:p>
          <a:p>
            <a:pPr>
              <a:buNone/>
            </a:pPr>
            <a:r>
              <a:rPr lang="lt-LT" sz="1400" dirty="0">
                <a:latin typeface="Times New Roman" panose="02020603050405020304" pitchFamily="18" charset="0"/>
                <a:cs typeface="Times New Roman" panose="02020603050405020304" pitchFamily="18" charset="0"/>
              </a:rPr>
              <a:t>Tai asmenys gebantys įvertinti kompetencijų turėjimą, t.y. ar vertinamas asmuo turi žinias bei geba atlikti veiklas, kaip numatyta Statybos sektoriaus profesiniame standarte.</a:t>
            </a:r>
          </a:p>
          <a:p>
            <a:pPr>
              <a:buNone/>
            </a:pPr>
            <a:r>
              <a:rPr lang="lt-LT" sz="1400" dirty="0">
                <a:latin typeface="Times New Roman" panose="02020603050405020304" pitchFamily="18" charset="0"/>
                <a:cs typeface="Times New Roman" panose="02020603050405020304" pitchFamily="18" charset="0"/>
              </a:rPr>
              <a:t>Kompetencijų vertintojas priima sprendimus, kokias kompetencijas asmuo yra įgijęs bei kokią profesinę kvalifikaciją jam suteikti.</a:t>
            </a:r>
          </a:p>
          <a:p>
            <a:pPr>
              <a:buNone/>
            </a:pPr>
            <a:endParaRPr lang="lt-LT" sz="1400" b="1" dirty="0">
              <a:latin typeface="Times New Roman" panose="02020603050405020304" pitchFamily="18" charset="0"/>
              <a:cs typeface="Times New Roman" panose="02020603050405020304" pitchFamily="18" charset="0"/>
            </a:endParaRPr>
          </a:p>
          <a:p>
            <a:r>
              <a:rPr lang="lt-LT" sz="1400" b="1" dirty="0">
                <a:latin typeface="Times New Roman" panose="02020603050405020304" pitchFamily="18" charset="0"/>
                <a:cs typeface="Times New Roman" panose="02020603050405020304" pitchFamily="18" charset="0"/>
              </a:rPr>
              <a:t> Kompetencijų vertintojų atranka</a:t>
            </a:r>
          </a:p>
          <a:p>
            <a:pPr>
              <a:buNone/>
            </a:pPr>
            <a:r>
              <a:rPr lang="lt-LT" sz="1400" dirty="0">
                <a:latin typeface="Times New Roman" panose="02020603050405020304" pitchFamily="18" charset="0"/>
                <a:cs typeface="Times New Roman" panose="02020603050405020304" pitchFamily="18" charset="0"/>
              </a:rPr>
              <a:t>Kompetencijų vertintojų atranką vykdo LSA atsakingi asmenys.</a:t>
            </a:r>
          </a:p>
          <a:p>
            <a:pPr lvl="1" algn="just"/>
            <a:endParaRPr lang="lt-LT" sz="1400" dirty="0">
              <a:latin typeface="Times New Roman" panose="02020603050405020304" pitchFamily="18" charset="0"/>
              <a:cs typeface="Times New Roman" panose="02020603050405020304" pitchFamily="18" charset="0"/>
            </a:endParaRPr>
          </a:p>
        </p:txBody>
      </p:sp>
      <p:pic>
        <p:nvPicPr>
          <p:cNvPr id="15" name="Paveikslėlis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843" y="980237"/>
            <a:ext cx="279104" cy="279104"/>
          </a:xfrm>
          <a:prstGeom prst="rect">
            <a:avLst/>
          </a:prstGeom>
        </p:spPr>
      </p:pic>
      <p:pic>
        <p:nvPicPr>
          <p:cNvPr id="6" name="Paveikslėli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21" y="282562"/>
            <a:ext cx="1614158" cy="397940"/>
          </a:xfrm>
          <a:prstGeom prst="rect">
            <a:avLst/>
          </a:prstGeom>
        </p:spPr>
      </p:pic>
    </p:spTree>
    <p:extLst>
      <p:ext uri="{BB962C8B-B14F-4D97-AF65-F5344CB8AC3E}">
        <p14:creationId xmlns:p14="http://schemas.microsoft.com/office/powerpoint/2010/main" val="236997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2" name="Shape 112"/>
          <p:cNvSpPr txBox="1">
            <a:spLocks noGrp="1"/>
          </p:cNvSpPr>
          <p:nvPr>
            <p:ph type="body" idx="1"/>
          </p:nvPr>
        </p:nvSpPr>
        <p:spPr>
          <a:xfrm>
            <a:off x="1258702" y="1341372"/>
            <a:ext cx="6247330" cy="3620242"/>
          </a:xfrm>
          <a:prstGeom prst="rect">
            <a:avLst/>
          </a:prstGeom>
        </p:spPr>
        <p:txBody>
          <a:bodyPr lIns="91425" tIns="91425" rIns="91425" bIns="91425" anchor="ctr" anchorCtr="0">
            <a:noAutofit/>
          </a:bodyPr>
          <a:lstStyle/>
          <a:p>
            <a:r>
              <a:rPr lang="lt-LT" sz="1200" b="1" dirty="0">
                <a:latin typeface="Times New Roman" panose="02020603050405020304" pitchFamily="18" charset="0"/>
                <a:cs typeface="Times New Roman" panose="02020603050405020304" pitchFamily="18" charset="0"/>
              </a:rPr>
              <a:t> Darbinė patirtis: </a:t>
            </a:r>
            <a:r>
              <a:rPr lang="lt-LT" sz="1200" dirty="0">
                <a:latin typeface="Times New Roman" panose="02020603050405020304" pitchFamily="18" charset="0"/>
                <a:cs typeface="Times New Roman" panose="02020603050405020304" pitchFamily="18" charset="0"/>
              </a:rPr>
              <a:t>ne mažesnė kaip 6 metai praktinio darbo vertinamoje srityje arba vertinimo darbininkų atliktų darbų praktikoje ar mokymo įstaigos praktinio mokymo bazėje.</a:t>
            </a:r>
          </a:p>
          <a:p>
            <a:r>
              <a:rPr lang="lt-LT" sz="1200" b="1" dirty="0">
                <a:latin typeface="Times New Roman" panose="02020603050405020304" pitchFamily="18" charset="0"/>
                <a:cs typeface="Times New Roman" panose="02020603050405020304" pitchFamily="18" charset="0"/>
              </a:rPr>
              <a:t> Išsilavinimas: </a:t>
            </a:r>
            <a:r>
              <a:rPr lang="lt-LT" sz="1200" dirty="0">
                <a:latin typeface="Times New Roman" panose="02020603050405020304" pitchFamily="18" charset="0"/>
                <a:cs typeface="Times New Roman" panose="02020603050405020304" pitchFamily="18" charset="0"/>
              </a:rPr>
              <a:t>aukštasis, aukštesnysis ar profesinis išsilavinimas ir 4 kvalifikacijos lygio (pagal Lietuvos kvalifikacijų sandaros aprašą) patvirtinimas vertinamoje srityje.</a:t>
            </a:r>
          </a:p>
          <a:p>
            <a:r>
              <a:rPr lang="lt-LT" sz="1200" b="1" dirty="0">
                <a:latin typeface="Times New Roman" panose="02020603050405020304" pitchFamily="18" charset="0"/>
                <a:cs typeface="Times New Roman" panose="02020603050405020304" pitchFamily="18" charset="0"/>
              </a:rPr>
              <a:t> Kvalifikacija: </a:t>
            </a:r>
            <a:r>
              <a:rPr lang="lt-LT" sz="1200" dirty="0">
                <a:latin typeface="Times New Roman" panose="02020603050405020304" pitchFamily="18" charset="0"/>
                <a:cs typeface="Times New Roman" panose="02020603050405020304" pitchFamily="18" charset="0"/>
              </a:rPr>
              <a:t>atestuotas vadovas statybos techninės veiklos pagrindinių sričių  (išduotas VĮ SPSC ar kitos įgaliotos organizacijos arba kitas kvalifikaciją patvirtinantis dokumentas).</a:t>
            </a:r>
          </a:p>
          <a:p>
            <a:r>
              <a:rPr lang="lt-LT" sz="1200" b="1" dirty="0">
                <a:latin typeface="Times New Roman" panose="02020603050405020304" pitchFamily="18" charset="0"/>
                <a:cs typeface="Times New Roman" panose="02020603050405020304" pitchFamily="18" charset="0"/>
              </a:rPr>
              <a:t> Rekomendacijos: </a:t>
            </a:r>
            <a:r>
              <a:rPr lang="lt-LT" sz="1200" dirty="0">
                <a:latin typeface="Times New Roman" panose="02020603050405020304" pitchFamily="18" charset="0"/>
                <a:cs typeface="Times New Roman" panose="02020603050405020304" pitchFamily="18" charset="0"/>
              </a:rPr>
              <a:t>ne mažiau kaip 3 rekomendacijos, </a:t>
            </a:r>
            <a:r>
              <a:rPr lang="lt-LT" sz="1200" dirty="0">
                <a:solidFill>
                  <a:srgbClr val="FF0000"/>
                </a:solidFill>
                <a:latin typeface="Times New Roman" panose="02020603050405020304" pitchFamily="18" charset="0"/>
                <a:cs typeface="Times New Roman" panose="02020603050405020304" pitchFamily="18" charset="0"/>
              </a:rPr>
              <a:t>iš jau patvirtinto kompetencijų vertintojo</a:t>
            </a:r>
            <a:r>
              <a:rPr lang="lt-LT" sz="1200" dirty="0">
                <a:latin typeface="Times New Roman" panose="02020603050405020304" pitchFamily="18" charset="0"/>
                <a:cs typeface="Times New Roman" panose="02020603050405020304" pitchFamily="18" charset="0"/>
              </a:rPr>
              <a:t>, turinčio VĮ SPSC ar kitos įgaliotos organizacijos atestatą, inžinieriaus, darbdavio.</a:t>
            </a:r>
          </a:p>
          <a:p>
            <a:r>
              <a:rPr lang="lt-LT" sz="1200" b="1" dirty="0">
                <a:latin typeface="Times New Roman" panose="02020603050405020304" pitchFamily="18" charset="0"/>
                <a:cs typeface="Times New Roman" panose="02020603050405020304" pitchFamily="18" charset="0"/>
              </a:rPr>
              <a:t> Apmokymai: </a:t>
            </a:r>
            <a:r>
              <a:rPr lang="lt-LT" sz="1200" dirty="0">
                <a:latin typeface="Times New Roman" panose="02020603050405020304" pitchFamily="18" charset="0"/>
                <a:cs typeface="Times New Roman" panose="02020603050405020304" pitchFamily="18" charset="0"/>
              </a:rPr>
              <a:t>išklausęs LSA kompetencijų vertintojams skirtus mokymus.</a:t>
            </a:r>
          </a:p>
          <a:p>
            <a:r>
              <a:rPr lang="lt-LT" sz="1200" b="1" dirty="0">
                <a:latin typeface="Times New Roman" panose="02020603050405020304" pitchFamily="18" charset="0"/>
                <a:cs typeface="Times New Roman" panose="02020603050405020304" pitchFamily="18" charset="0"/>
              </a:rPr>
              <a:t> Nešališkumas: </a:t>
            </a:r>
            <a:r>
              <a:rPr lang="lt-LT" sz="1200" dirty="0">
                <a:latin typeface="Times New Roman" panose="02020603050405020304" pitchFamily="18" charset="0"/>
                <a:cs typeface="Times New Roman" panose="02020603050405020304" pitchFamily="18" charset="0"/>
              </a:rPr>
              <a:t>pasirašęs nešališkumo ir konfidencialumo deklaraciją.</a:t>
            </a:r>
          </a:p>
          <a:p>
            <a:r>
              <a:rPr lang="lt-LT" sz="1200" b="1" dirty="0">
                <a:latin typeface="Times New Roman" panose="02020603050405020304" pitchFamily="18" charset="0"/>
                <a:cs typeface="Times New Roman" panose="02020603050405020304" pitchFamily="18" charset="0"/>
              </a:rPr>
              <a:t> Pasirašęs sutartį su LSA </a:t>
            </a:r>
            <a:r>
              <a:rPr lang="lt-LT" sz="1200" dirty="0">
                <a:latin typeface="Times New Roman" panose="02020603050405020304" pitchFamily="18" charset="0"/>
                <a:cs typeface="Times New Roman" panose="02020603050405020304" pitchFamily="18" charset="0"/>
              </a:rPr>
              <a:t>dėl asmens duomenų tvarkymo ir duomenų tvarkytojo sutartį.</a:t>
            </a:r>
          </a:p>
          <a:p>
            <a:r>
              <a:rPr lang="lt-LT" sz="1200" b="1" dirty="0">
                <a:latin typeface="Times New Roman" panose="02020603050405020304" pitchFamily="18" charset="0"/>
                <a:cs typeface="Times New Roman" panose="02020603050405020304" pitchFamily="18" charset="0"/>
              </a:rPr>
              <a:t> Apmokėjęs</a:t>
            </a:r>
            <a:r>
              <a:rPr lang="lt-LT" sz="1200" dirty="0">
                <a:latin typeface="Times New Roman" panose="02020603050405020304" pitchFamily="18" charset="0"/>
                <a:cs typeface="Times New Roman" panose="02020603050405020304" pitchFamily="18" charset="0"/>
              </a:rPr>
              <a:t> už įvertinimą ir paskyrimą</a:t>
            </a:r>
          </a:p>
          <a:p>
            <a:r>
              <a:rPr lang="lt-LT" sz="1200" b="1" dirty="0">
                <a:latin typeface="Times New Roman" panose="02020603050405020304" pitchFamily="18" charset="0"/>
                <a:cs typeface="Times New Roman" panose="02020603050405020304" pitchFamily="18" charset="0"/>
              </a:rPr>
              <a:t> Įvertintas</a:t>
            </a:r>
            <a:r>
              <a:rPr lang="lt-LT" sz="1200" dirty="0">
                <a:latin typeface="Times New Roman" panose="02020603050405020304" pitchFamily="18" charset="0"/>
                <a:cs typeface="Times New Roman" panose="02020603050405020304" pitchFamily="18" charset="0"/>
              </a:rPr>
              <a:t> STATREG administracijos ir </a:t>
            </a:r>
            <a:r>
              <a:rPr lang="lt-LT" sz="1200" b="1" dirty="0">
                <a:latin typeface="Times New Roman" panose="02020603050405020304" pitchFamily="18" charset="0"/>
                <a:cs typeface="Times New Roman" panose="02020603050405020304" pitchFamily="18" charset="0"/>
              </a:rPr>
              <a:t>patvirtintas</a:t>
            </a:r>
            <a:r>
              <a:rPr lang="lt-LT" sz="1200" dirty="0">
                <a:latin typeface="Times New Roman" panose="02020603050405020304" pitchFamily="18" charset="0"/>
                <a:cs typeface="Times New Roman" panose="02020603050405020304" pitchFamily="18" charset="0"/>
              </a:rPr>
              <a:t> LSA prezidento įsakymu.</a:t>
            </a:r>
          </a:p>
          <a:p>
            <a:pPr lvl="1" algn="just"/>
            <a:endParaRPr lang="lt-LT" sz="1200" dirty="0">
              <a:latin typeface="Times New Roman" panose="02020603050405020304" pitchFamily="18" charset="0"/>
              <a:cs typeface="Times New Roman" panose="02020603050405020304" pitchFamily="18" charset="0"/>
            </a:endParaRPr>
          </a:p>
        </p:txBody>
      </p:sp>
      <p:pic>
        <p:nvPicPr>
          <p:cNvPr id="15" name="Paveikslėlis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843" y="980237"/>
            <a:ext cx="279104" cy="279104"/>
          </a:xfrm>
          <a:prstGeom prst="rect">
            <a:avLst/>
          </a:prstGeom>
        </p:spPr>
      </p:pic>
      <p:pic>
        <p:nvPicPr>
          <p:cNvPr id="6" name="Paveikslėli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027" y="290513"/>
            <a:ext cx="1614158" cy="397940"/>
          </a:xfrm>
          <a:prstGeom prst="rect">
            <a:avLst/>
          </a:prstGeom>
        </p:spPr>
      </p:pic>
      <p:sp>
        <p:nvSpPr>
          <p:cNvPr id="7" name="Shape 111"/>
          <p:cNvSpPr txBox="1">
            <a:spLocks noGrp="1"/>
          </p:cNvSpPr>
          <p:nvPr>
            <p:ph type="title"/>
          </p:nvPr>
        </p:nvSpPr>
        <p:spPr>
          <a:xfrm>
            <a:off x="1412668" y="920819"/>
            <a:ext cx="4972229" cy="435599"/>
          </a:xfrm>
          <a:prstGeom prst="rect">
            <a:avLst/>
          </a:prstGeom>
        </p:spPr>
        <p:txBody>
          <a:bodyPr lIns="91425" tIns="91425" rIns="91425" bIns="91425" anchor="ctr" anchorCtr="0">
            <a:noAutofit/>
          </a:bodyPr>
          <a:lstStyle/>
          <a:p>
            <a:r>
              <a:rPr lang="lt-LT" sz="1400" dirty="0">
                <a:solidFill>
                  <a:srgbClr val="003D7A"/>
                </a:solidFill>
                <a:latin typeface="Georgia" panose="02040502050405020303" pitchFamily="18" charset="0"/>
              </a:rPr>
              <a:t>Reikalavimai kompetencijų vertintojams</a:t>
            </a:r>
          </a:p>
        </p:txBody>
      </p:sp>
    </p:spTree>
    <p:extLst>
      <p:ext uri="{BB962C8B-B14F-4D97-AF65-F5344CB8AC3E}">
        <p14:creationId xmlns:p14="http://schemas.microsoft.com/office/powerpoint/2010/main" val="268482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412667" y="920819"/>
            <a:ext cx="6371659" cy="435599"/>
          </a:xfrm>
          <a:prstGeom prst="rect">
            <a:avLst/>
          </a:prstGeom>
          <a:noFill/>
          <a:ln>
            <a:noFill/>
          </a:ln>
        </p:spPr>
        <p:txBody>
          <a:bodyPr lIns="91425" tIns="91425" rIns="91425" bIns="91425" anchor="ctr" anchorCtr="0">
            <a:noAutofit/>
          </a:bodyPr>
          <a:lstStyle/>
          <a:p>
            <a:r>
              <a:rPr lang="lt-LT" sz="1400" dirty="0">
                <a:solidFill>
                  <a:srgbClr val="003D7A"/>
                </a:solidFill>
                <a:latin typeface="Georgia" panose="02040502050405020303" pitchFamily="18" charset="0"/>
              </a:rPr>
              <a:t>Registravimasis STATREG sistemoje ir dokumentų pateikimas</a:t>
            </a:r>
          </a:p>
        </p:txBody>
      </p:sp>
      <p:sp>
        <p:nvSpPr>
          <p:cNvPr id="7" name="Shape 556"/>
          <p:cNvSpPr/>
          <p:nvPr/>
        </p:nvSpPr>
        <p:spPr>
          <a:xfrm>
            <a:off x="895755" y="972674"/>
            <a:ext cx="242862" cy="256051"/>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Teksto vietos rezervavimo ženklas 2"/>
          <p:cNvSpPr>
            <a:spLocks noGrp="1"/>
          </p:cNvSpPr>
          <p:nvPr>
            <p:ph type="body" idx="1"/>
          </p:nvPr>
        </p:nvSpPr>
        <p:spPr>
          <a:xfrm>
            <a:off x="1138613" y="1550505"/>
            <a:ext cx="7679383" cy="3029446"/>
          </a:xfrm>
        </p:spPr>
        <p:txBody>
          <a:bodyPr/>
          <a:lstStyle/>
          <a:p>
            <a:pPr marL="171450" indent="-171450"/>
            <a:r>
              <a:rPr lang="lt-LT" sz="1400" dirty="0">
                <a:latin typeface="Times New Roman" panose="02020603050405020304" pitchFamily="18" charset="0"/>
                <a:cs typeface="Times New Roman" panose="02020603050405020304" pitchFamily="18" charset="0"/>
              </a:rPr>
              <a:t>1. Pretendentas į kompetencijų vertintojus turi užsiregistruoti STATREG sistemoje.</a:t>
            </a:r>
          </a:p>
          <a:p>
            <a:pPr marL="171450" indent="-171450"/>
            <a:r>
              <a:rPr lang="lt-LT" sz="1400" dirty="0">
                <a:latin typeface="Times New Roman" panose="02020603050405020304" pitchFamily="18" charset="0"/>
                <a:cs typeface="Times New Roman" panose="02020603050405020304" pitchFamily="18" charset="0"/>
              </a:rPr>
              <a:t>2. Jis, STATREG sistemoje, turi pateikti (prisegti prie asmeninio profilio) reikalaujamus dokumentus: </a:t>
            </a:r>
            <a:r>
              <a:rPr lang="lt-LT" sz="1000" dirty="0">
                <a:latin typeface="Times New Roman" panose="02020603050405020304" pitchFamily="18" charset="0"/>
                <a:cs typeface="Times New Roman" panose="02020603050405020304" pitchFamily="18" charset="0"/>
              </a:rPr>
              <a:t>prašymą dėl įtraukimo į kompetencijų vertintojų sąrašą; gyvenimo aprašymą, rekomendacijas, nešališkumo ir konfidencialumo deklaraciją, sutikimą dėl asmens duomenų tvarkymo; asmens tapatybę patvirtinančio dokumento kopiją; diplomo ir jo priedėlio kopijas; profesinės kvalifikacijos suteikimo dokumento kopiją; statybos specialistų kvalifikacijos atestato (išduoto VĮ SPSC ar kitos įgaliotos organizacijos) kopiją). Failus galite pridėti savo profilyje paspaude</a:t>
            </a:r>
          </a:p>
          <a:p>
            <a:pPr marL="171450" lvl="1" indent="-171450">
              <a:spcBef>
                <a:spcPts val="600"/>
              </a:spcBef>
              <a:buFont typeface="Quattrocento Sans"/>
              <a:buChar char="◉"/>
            </a:pPr>
            <a:r>
              <a:rPr lang="lt-LT" sz="1400" dirty="0">
                <a:latin typeface="Times New Roman" panose="02020603050405020304" pitchFamily="18" charset="0"/>
                <a:cs typeface="Times New Roman" panose="02020603050405020304" pitchFamily="18" charset="0"/>
              </a:rPr>
              <a:t>3. LSA atsakingi asmenys, gavę pretendento prašymą elektroniniu laišku (</a:t>
            </a:r>
            <a:r>
              <a:rPr lang="lt-LT" sz="1400" dirty="0" err="1">
                <a:latin typeface="Times New Roman" panose="02020603050405020304" pitchFamily="18" charset="0"/>
                <a:cs typeface="Times New Roman" panose="02020603050405020304" pitchFamily="18" charset="0"/>
              </a:rPr>
              <a:t>info@statreg.lt</a:t>
            </a:r>
            <a:r>
              <a:rPr lang="lt-LT" sz="1400" dirty="0">
                <a:latin typeface="Times New Roman" panose="02020603050405020304" pitchFamily="18" charset="0"/>
                <a:cs typeface="Times New Roman" panose="02020603050405020304" pitchFamily="18" charset="0"/>
              </a:rPr>
              <a:t>) ir matydami reikiamus dokumentus sistemoje, patikrina, ar jis atitinka kompetencijų vertintojams keliamus reikalavimus.</a:t>
            </a:r>
          </a:p>
          <a:p>
            <a:pPr marL="171450" lvl="1" indent="-171450">
              <a:spcBef>
                <a:spcPts val="600"/>
              </a:spcBef>
              <a:buFont typeface="Quattrocento Sans"/>
              <a:buChar char="◉"/>
            </a:pPr>
            <a:r>
              <a:rPr lang="lt-LT" sz="1400" dirty="0">
                <a:latin typeface="Times New Roman" panose="02020603050405020304" pitchFamily="18" charset="0"/>
                <a:cs typeface="Times New Roman" panose="02020603050405020304" pitchFamily="18" charset="0"/>
              </a:rPr>
              <a:t>4. LSA atsakingi asmenys STATREG sistemoje pretendentui suteikia kompetencijų vertintojo statusą, jeigu jis atitinka vertintojams keliamus reikalavimus.</a:t>
            </a:r>
          </a:p>
          <a:p>
            <a:pPr marL="171450" lvl="1" indent="-171450">
              <a:spcBef>
                <a:spcPts val="600"/>
              </a:spcBef>
              <a:buFont typeface="Quattrocento Sans"/>
              <a:buChar char="◉"/>
            </a:pPr>
            <a:r>
              <a:rPr lang="lt-LT" sz="1400" dirty="0">
                <a:latin typeface="Times New Roman" panose="02020603050405020304" pitchFamily="18" charset="0"/>
                <a:cs typeface="Times New Roman" panose="02020603050405020304" pitchFamily="18" charset="0"/>
              </a:rPr>
              <a:t>5. Apie tai, kad kandidatui STATREG sistemoje suteiktas kompetencijų vertintojo statusas, asmuo informuojamas elektroniniu paštu.</a:t>
            </a:r>
          </a:p>
          <a:p>
            <a:pPr marL="171450" lvl="1" indent="-171450">
              <a:spcBef>
                <a:spcPts val="600"/>
              </a:spcBef>
              <a:buFont typeface="Quattrocento Sans"/>
              <a:buChar char="◉"/>
            </a:pPr>
            <a:endParaRPr lang="lt-LT" sz="12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2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200" dirty="0">
              <a:latin typeface="Times New Roman" panose="02020603050405020304" pitchFamily="18" charset="0"/>
              <a:cs typeface="Times New Roman" panose="02020603050405020304" pitchFamily="18" charset="0"/>
            </a:endParaRPr>
          </a:p>
        </p:txBody>
      </p:sp>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55" y="250757"/>
            <a:ext cx="1614158" cy="397940"/>
          </a:xfrm>
          <a:prstGeom prst="rect">
            <a:avLst/>
          </a:prstGeom>
        </p:spPr>
      </p:pic>
      <p:pic>
        <p:nvPicPr>
          <p:cNvPr id="5" name="Picture 4">
            <a:extLst>
              <a:ext uri="{FF2B5EF4-FFF2-40B4-BE49-F238E27FC236}">
                <a16:creationId xmlns:a16="http://schemas.microsoft.com/office/drawing/2014/main" id="{C24EC6F6-42A0-47FA-AF89-507E8735CC36}"/>
              </a:ext>
            </a:extLst>
          </p:cNvPr>
          <p:cNvPicPr>
            <a:picLocks noChangeAspect="1"/>
          </p:cNvPicPr>
          <p:nvPr/>
        </p:nvPicPr>
        <p:blipFill>
          <a:blip r:embed="rId4"/>
          <a:stretch>
            <a:fillRect/>
          </a:stretch>
        </p:blipFill>
        <p:spPr>
          <a:xfrm>
            <a:off x="4109838" y="2571750"/>
            <a:ext cx="2940430" cy="297964"/>
          </a:xfrm>
          <a:prstGeom prst="rect">
            <a:avLst/>
          </a:prstGeom>
        </p:spPr>
      </p:pic>
      <p:pic>
        <p:nvPicPr>
          <p:cNvPr id="6" name="Picture 5">
            <a:extLst>
              <a:ext uri="{FF2B5EF4-FFF2-40B4-BE49-F238E27FC236}">
                <a16:creationId xmlns:a16="http://schemas.microsoft.com/office/drawing/2014/main" id="{A4E28CA9-D101-440E-AF6C-D9ABF19D58CB}"/>
              </a:ext>
            </a:extLst>
          </p:cNvPr>
          <p:cNvPicPr>
            <a:picLocks noChangeAspect="1"/>
          </p:cNvPicPr>
          <p:nvPr/>
        </p:nvPicPr>
        <p:blipFill>
          <a:blip r:embed="rId5"/>
          <a:stretch>
            <a:fillRect/>
          </a:stretch>
        </p:blipFill>
        <p:spPr>
          <a:xfrm>
            <a:off x="7050268" y="2586740"/>
            <a:ext cx="1009848" cy="287114"/>
          </a:xfrm>
          <a:prstGeom prst="rect">
            <a:avLst/>
          </a:prstGeom>
        </p:spPr>
      </p:pic>
    </p:spTree>
    <p:extLst>
      <p:ext uri="{BB962C8B-B14F-4D97-AF65-F5344CB8AC3E}">
        <p14:creationId xmlns:p14="http://schemas.microsoft.com/office/powerpoint/2010/main" val="46794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7" name="Shape 556"/>
          <p:cNvSpPr/>
          <p:nvPr/>
        </p:nvSpPr>
        <p:spPr>
          <a:xfrm>
            <a:off x="895755" y="972674"/>
            <a:ext cx="242862" cy="256051"/>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Teksto vietos rezervavimo ženklas 2"/>
          <p:cNvSpPr>
            <a:spLocks noGrp="1"/>
          </p:cNvSpPr>
          <p:nvPr>
            <p:ph type="body" idx="1"/>
          </p:nvPr>
        </p:nvSpPr>
        <p:spPr>
          <a:xfrm>
            <a:off x="1227934" y="1295612"/>
            <a:ext cx="7438988" cy="521367"/>
          </a:xfrm>
        </p:spPr>
        <p:txBody>
          <a:bodyPr/>
          <a:lstStyle/>
          <a:p>
            <a:pPr marL="171450" indent="-171450"/>
            <a:r>
              <a:rPr lang="lt-LT" sz="1400" dirty="0">
                <a:latin typeface="Times New Roman" panose="02020603050405020304" pitchFamily="18" charset="0"/>
                <a:cs typeface="Times New Roman" panose="02020603050405020304" pitchFamily="18" charset="0"/>
              </a:rPr>
              <a:t>6. Pretendentas STATREG sistemoje, „Vertintojo Informacijos“ dalyje, pateikia informaciją apie:</a:t>
            </a:r>
          </a:p>
          <a:p>
            <a:pPr marL="171450" lvl="1" indent="-171450">
              <a:spcBef>
                <a:spcPts val="600"/>
              </a:spcBef>
              <a:buFont typeface="Quattrocento Sans"/>
              <a:buChar char="◉"/>
            </a:pPr>
            <a:endParaRPr lang="lt-LT" sz="12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200" dirty="0">
              <a:latin typeface="Times New Roman" panose="02020603050405020304" pitchFamily="18" charset="0"/>
              <a:cs typeface="Times New Roman" panose="02020603050405020304" pitchFamily="18" charset="0"/>
            </a:endParaRPr>
          </a:p>
        </p:txBody>
      </p:sp>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55" y="250757"/>
            <a:ext cx="1614158" cy="397940"/>
          </a:xfrm>
          <a:prstGeom prst="rect">
            <a:avLst/>
          </a:prstGeom>
        </p:spPr>
      </p:pic>
      <p:sp>
        <p:nvSpPr>
          <p:cNvPr id="10" name="Ovalas 9"/>
          <p:cNvSpPr/>
          <p:nvPr/>
        </p:nvSpPr>
        <p:spPr>
          <a:xfrm>
            <a:off x="2369490" y="3482672"/>
            <a:ext cx="906448" cy="659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3" name="Teksto vietos rezervavimo ženklas 2"/>
          <p:cNvSpPr txBox="1">
            <a:spLocks/>
          </p:cNvSpPr>
          <p:nvPr/>
        </p:nvSpPr>
        <p:spPr>
          <a:xfrm>
            <a:off x="102823" y="1661822"/>
            <a:ext cx="2250221" cy="120859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171450" indent="-171450"/>
            <a:r>
              <a:rPr lang="en-US" sz="1100" b="1" dirty="0">
                <a:latin typeface="Times New Roman" panose="02020603050405020304" pitchFamily="18" charset="0"/>
                <a:cs typeface="Times New Roman" panose="02020603050405020304" pitchFamily="18" charset="0"/>
              </a:rPr>
              <a:t>6.1. </a:t>
            </a:r>
            <a:r>
              <a:rPr lang="lt-LT" sz="1100" b="1" dirty="0">
                <a:latin typeface="Times New Roman" panose="02020603050405020304" pitchFamily="18" charset="0"/>
                <a:cs typeface="Times New Roman" panose="02020603050405020304" pitchFamily="18" charset="0"/>
              </a:rPr>
              <a:t>Vertintojo kompetencijos sritis </a:t>
            </a:r>
            <a:r>
              <a:rPr lang="lt-LT" sz="1100" dirty="0">
                <a:latin typeface="Times New Roman" panose="02020603050405020304" pitchFamily="18" charset="0"/>
                <a:cs typeface="Times New Roman" panose="02020603050405020304" pitchFamily="18" charset="0"/>
              </a:rPr>
              <a:t>– iš išvardintų galimybių pasirenkama viena ar kelios kompetencijų vertinimo sritys ir pridedami turimas</a:t>
            </a:r>
            <a:r>
              <a:rPr lang="en-US" sz="1100" dirty="0">
                <a:latin typeface="Times New Roman" panose="02020603050405020304" pitchFamily="18" charset="0"/>
                <a:cs typeface="Times New Roman" panose="02020603050405020304" pitchFamily="18" charset="0"/>
              </a:rPr>
              <a:t> </a:t>
            </a:r>
            <a:r>
              <a:rPr lang="lt-LT" sz="1100" dirty="0">
                <a:latin typeface="Times New Roman" panose="02020603050405020304" pitchFamily="18" charset="0"/>
                <a:cs typeface="Times New Roman" panose="02020603050405020304" pitchFamily="18" charset="0"/>
              </a:rPr>
              <a:t>kompetencijas patvirtinantys dokumentai.</a:t>
            </a:r>
          </a:p>
          <a:p>
            <a:pPr marL="171450" lvl="1" indent="-171450">
              <a:spcBef>
                <a:spcPts val="600"/>
              </a:spcBef>
              <a:buFont typeface="Quattrocento Sans"/>
              <a:buChar char="◉"/>
            </a:pPr>
            <a:endParaRPr lang="lt-LT" sz="11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100" dirty="0">
              <a:latin typeface="Times New Roman" panose="02020603050405020304" pitchFamily="18" charset="0"/>
              <a:cs typeface="Times New Roman" panose="02020603050405020304" pitchFamily="18" charset="0"/>
            </a:endParaRPr>
          </a:p>
        </p:txBody>
      </p:sp>
      <p:sp>
        <p:nvSpPr>
          <p:cNvPr id="15" name="Shape 111"/>
          <p:cNvSpPr txBox="1">
            <a:spLocks noGrp="1"/>
          </p:cNvSpPr>
          <p:nvPr>
            <p:ph type="title"/>
          </p:nvPr>
        </p:nvSpPr>
        <p:spPr>
          <a:xfrm>
            <a:off x="1420618" y="882899"/>
            <a:ext cx="6371659" cy="435599"/>
          </a:xfrm>
          <a:prstGeom prst="rect">
            <a:avLst/>
          </a:prstGeom>
          <a:noFill/>
          <a:ln>
            <a:noFill/>
          </a:ln>
        </p:spPr>
        <p:txBody>
          <a:bodyPr lIns="91425" tIns="91425" rIns="91425" bIns="91425" anchor="ctr" anchorCtr="0">
            <a:noAutofit/>
          </a:bodyPr>
          <a:lstStyle/>
          <a:p>
            <a:r>
              <a:rPr lang="lt-LT" sz="1400" dirty="0">
                <a:solidFill>
                  <a:srgbClr val="003D7A"/>
                </a:solidFill>
                <a:latin typeface="Georgia" panose="02040502050405020303" pitchFamily="18" charset="0"/>
              </a:rPr>
              <a:t>Dokumentų ir duomenų pateikimas STATREG sistemoje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816" y="1917082"/>
            <a:ext cx="6607897" cy="269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as 17"/>
          <p:cNvSpPr/>
          <p:nvPr/>
        </p:nvSpPr>
        <p:spPr>
          <a:xfrm>
            <a:off x="3673503" y="3676153"/>
            <a:ext cx="1741335" cy="935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cxnSp>
        <p:nvCxnSpPr>
          <p:cNvPr id="19" name="Tiesioji rodyklės jungtis 18"/>
          <p:cNvCxnSpPr/>
          <p:nvPr/>
        </p:nvCxnSpPr>
        <p:spPr>
          <a:xfrm>
            <a:off x="1745310" y="2615979"/>
            <a:ext cx="1928193" cy="13517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9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7" name="Shape 556"/>
          <p:cNvSpPr/>
          <p:nvPr/>
        </p:nvSpPr>
        <p:spPr>
          <a:xfrm>
            <a:off x="895755" y="972674"/>
            <a:ext cx="242862" cy="256051"/>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Teksto vietos rezervavimo ženklas 2"/>
          <p:cNvSpPr>
            <a:spLocks noGrp="1"/>
          </p:cNvSpPr>
          <p:nvPr>
            <p:ph type="body" idx="1"/>
          </p:nvPr>
        </p:nvSpPr>
        <p:spPr>
          <a:xfrm>
            <a:off x="1227933" y="1295612"/>
            <a:ext cx="7483333" cy="521367"/>
          </a:xfrm>
        </p:spPr>
        <p:txBody>
          <a:bodyPr/>
          <a:lstStyle/>
          <a:p>
            <a:pPr marL="171450" indent="-171450"/>
            <a:r>
              <a:rPr lang="lt-LT" sz="1400" dirty="0">
                <a:latin typeface="Times New Roman" panose="02020603050405020304" pitchFamily="18" charset="0"/>
                <a:cs typeface="Times New Roman" panose="02020603050405020304" pitchFamily="18" charset="0"/>
              </a:rPr>
              <a:t>6. Pretendentas STATREG sistemoje, „Vertintojo Informacijos“ dalyje, pateikia informaciją apie:</a:t>
            </a:r>
          </a:p>
          <a:p>
            <a:pPr marL="171450" lvl="1" indent="-171450">
              <a:spcBef>
                <a:spcPts val="600"/>
              </a:spcBef>
              <a:buFont typeface="Quattrocento Sans"/>
              <a:buChar char="◉"/>
            </a:pPr>
            <a:endParaRPr lang="lt-LT" sz="14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400" dirty="0">
              <a:latin typeface="Times New Roman" panose="02020603050405020304" pitchFamily="18" charset="0"/>
              <a:cs typeface="Times New Roman" panose="02020603050405020304" pitchFamily="18" charset="0"/>
            </a:endParaRPr>
          </a:p>
        </p:txBody>
      </p:sp>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55" y="250757"/>
            <a:ext cx="1614158" cy="397940"/>
          </a:xfrm>
          <a:prstGeom prst="rect">
            <a:avLst/>
          </a:prstGeom>
        </p:spPr>
      </p:pic>
      <p:sp>
        <p:nvSpPr>
          <p:cNvPr id="12" name="Teksto vietos rezervavimo ženklas 2"/>
          <p:cNvSpPr txBox="1">
            <a:spLocks/>
          </p:cNvSpPr>
          <p:nvPr/>
        </p:nvSpPr>
        <p:spPr>
          <a:xfrm>
            <a:off x="130633" y="1780780"/>
            <a:ext cx="2250221" cy="998446"/>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buNone/>
            </a:pPr>
            <a:endParaRPr lang="lt-LT" sz="1100" dirty="0">
              <a:latin typeface="Times New Roman" panose="02020603050405020304" pitchFamily="18" charset="0"/>
              <a:cs typeface="Times New Roman" panose="02020603050405020304" pitchFamily="18" charset="0"/>
            </a:endParaRPr>
          </a:p>
          <a:p>
            <a:pPr marL="171450" indent="-171450"/>
            <a:r>
              <a:rPr lang="en-US" sz="1100" b="1" dirty="0">
                <a:latin typeface="Times New Roman" panose="02020603050405020304" pitchFamily="18" charset="0"/>
                <a:cs typeface="Times New Roman" panose="02020603050405020304" pitchFamily="18" charset="0"/>
              </a:rPr>
              <a:t>6.2. </a:t>
            </a:r>
            <a:r>
              <a:rPr lang="lt-LT" sz="1100" b="1" dirty="0">
                <a:latin typeface="Times New Roman" panose="02020603050405020304" pitchFamily="18" charset="0"/>
                <a:cs typeface="Times New Roman" panose="02020603050405020304" pitchFamily="18" charset="0"/>
              </a:rPr>
              <a:t>Vertintojo regionus </a:t>
            </a:r>
            <a:r>
              <a:rPr lang="lt-LT" sz="1100" dirty="0">
                <a:latin typeface="Times New Roman" panose="02020603050405020304" pitchFamily="18" charset="0"/>
                <a:cs typeface="Times New Roman" panose="02020603050405020304" pitchFamily="18" charset="0"/>
              </a:rPr>
              <a:t>- </a:t>
            </a:r>
            <a:r>
              <a:rPr lang="pt-BR" sz="1100" dirty="0">
                <a:latin typeface="Times New Roman" panose="02020603050405020304" pitchFamily="18" charset="0"/>
                <a:cs typeface="Times New Roman" panose="02020603050405020304" pitchFamily="18" charset="0"/>
              </a:rPr>
              <a:t>pasirenka regionus į kuriuos gali vykti kaip vertintojas ir</a:t>
            </a:r>
            <a:r>
              <a:rPr lang="en-US" sz="1100" dirty="0">
                <a:latin typeface="Times New Roman" panose="02020603050405020304" pitchFamily="18" charset="0"/>
                <a:cs typeface="Times New Roman" panose="02020603050405020304" pitchFamily="18" charset="0"/>
              </a:rPr>
              <a:t> </a:t>
            </a:r>
            <a:r>
              <a:rPr lang="lt-LT" sz="1100" dirty="0">
                <a:latin typeface="Times New Roman" panose="02020603050405020304" pitchFamily="18" charset="0"/>
                <a:cs typeface="Times New Roman" panose="02020603050405020304" pitchFamily="18" charset="0"/>
              </a:rPr>
              <a:t>prideda</a:t>
            </a:r>
            <a:r>
              <a:rPr lang="en-US" sz="1100" dirty="0">
                <a:latin typeface="Times New Roman" panose="02020603050405020304" pitchFamily="18" charset="0"/>
                <a:cs typeface="Times New Roman" panose="02020603050405020304" pitchFamily="18" charset="0"/>
              </a:rPr>
              <a:t>.</a:t>
            </a:r>
            <a:endParaRPr lang="lt-LT" sz="11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1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100" dirty="0">
              <a:latin typeface="Times New Roman" panose="02020603050405020304" pitchFamily="18" charset="0"/>
              <a:cs typeface="Times New Roman" panose="02020603050405020304" pitchFamily="18" charset="0"/>
            </a:endParaRPr>
          </a:p>
        </p:txBody>
      </p:sp>
      <p:sp>
        <p:nvSpPr>
          <p:cNvPr id="14" name="Teksto vietos rezervavimo ženklas 2"/>
          <p:cNvSpPr txBox="1">
            <a:spLocks/>
          </p:cNvSpPr>
          <p:nvPr/>
        </p:nvSpPr>
        <p:spPr>
          <a:xfrm>
            <a:off x="130634" y="3216304"/>
            <a:ext cx="2194599" cy="872935"/>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a:buNone/>
            </a:pPr>
            <a:endParaRPr lang="lt-LT" sz="1100" dirty="0">
              <a:latin typeface="Times New Roman" panose="02020603050405020304" pitchFamily="18" charset="0"/>
              <a:cs typeface="Times New Roman" panose="02020603050405020304" pitchFamily="18" charset="0"/>
            </a:endParaRPr>
          </a:p>
          <a:p>
            <a:pPr marL="171450" indent="-171450"/>
            <a:r>
              <a:rPr lang="en-US" sz="1100" b="1" dirty="0">
                <a:latin typeface="Times New Roman" panose="02020603050405020304" pitchFamily="18" charset="0"/>
                <a:cs typeface="Times New Roman" panose="02020603050405020304" pitchFamily="18" charset="0"/>
              </a:rPr>
              <a:t>6.3. </a:t>
            </a:r>
            <a:r>
              <a:rPr lang="lt-LT" sz="1100" b="1" dirty="0">
                <a:latin typeface="Times New Roman" panose="02020603050405020304" pitchFamily="18" charset="0"/>
                <a:cs typeface="Times New Roman" panose="02020603050405020304" pitchFamily="18" charset="0"/>
              </a:rPr>
              <a:t>K</a:t>
            </a:r>
            <a:r>
              <a:rPr lang="en-US" sz="1100" b="1" dirty="0">
                <a:latin typeface="Times New Roman" panose="02020603050405020304" pitchFamily="18" charset="0"/>
                <a:cs typeface="Times New Roman" panose="02020603050405020304" pitchFamily="18" charset="0"/>
              </a:rPr>
              <a:t>al</a:t>
            </a:r>
            <a:r>
              <a:rPr lang="lt-LT" sz="1100" b="1" dirty="0">
                <a:latin typeface="Times New Roman" panose="02020603050405020304" pitchFamily="18" charset="0"/>
                <a:cs typeface="Times New Roman" panose="02020603050405020304" pitchFamily="18" charset="0"/>
              </a:rPr>
              <a:t>b</a:t>
            </a:r>
            <a:r>
              <a:rPr lang="en-US" sz="1100" b="1" dirty="0">
                <a:latin typeface="Times New Roman" panose="02020603050405020304" pitchFamily="18" charset="0"/>
                <a:cs typeface="Times New Roman" panose="02020603050405020304" pitchFamily="18" charset="0"/>
              </a:rPr>
              <a:t>a</a:t>
            </a:r>
            <a:r>
              <a:rPr lang="lt-LT" sz="1100" b="1" dirty="0">
                <a:latin typeface="Times New Roman" panose="02020603050405020304" pitchFamily="18" charset="0"/>
                <a:cs typeface="Times New Roman" panose="02020603050405020304" pitchFamily="18" charset="0"/>
              </a:rPr>
              <a:t>s</a:t>
            </a:r>
            <a:r>
              <a:rPr lang="en-US" sz="1100" dirty="0">
                <a:latin typeface="Times New Roman" panose="02020603050405020304" pitchFamily="18" charset="0"/>
                <a:cs typeface="Times New Roman" panose="02020603050405020304" pitchFamily="18" charset="0"/>
              </a:rPr>
              <a:t> - </a:t>
            </a:r>
            <a:r>
              <a:rPr lang="fi-FI" sz="1100" dirty="0">
                <a:latin typeface="Times New Roman" panose="02020603050405020304" pitchFamily="18" charset="0"/>
                <a:cs typeface="Times New Roman" panose="02020603050405020304" pitchFamily="18" charset="0"/>
              </a:rPr>
              <a:t>pasirenka kalbą, kuria gali vykdyti vertinimus ir prideda.</a:t>
            </a:r>
            <a:endParaRPr lang="lt-LT" sz="11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1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100" dirty="0">
              <a:latin typeface="Times New Roman" panose="02020603050405020304" pitchFamily="18" charset="0"/>
              <a:cs typeface="Times New Roman" panose="02020603050405020304" pitchFamily="18" charset="0"/>
            </a:endParaRPr>
          </a:p>
        </p:txBody>
      </p:sp>
      <p:sp>
        <p:nvSpPr>
          <p:cNvPr id="15" name="Shape 111"/>
          <p:cNvSpPr txBox="1">
            <a:spLocks noGrp="1"/>
          </p:cNvSpPr>
          <p:nvPr>
            <p:ph type="title"/>
          </p:nvPr>
        </p:nvSpPr>
        <p:spPr>
          <a:xfrm>
            <a:off x="1420618" y="882899"/>
            <a:ext cx="6371659" cy="435599"/>
          </a:xfrm>
          <a:prstGeom prst="rect">
            <a:avLst/>
          </a:prstGeom>
          <a:noFill/>
          <a:ln>
            <a:noFill/>
          </a:ln>
        </p:spPr>
        <p:txBody>
          <a:bodyPr lIns="91425" tIns="91425" rIns="91425" bIns="91425" anchor="ctr" anchorCtr="0">
            <a:noAutofit/>
          </a:bodyPr>
          <a:lstStyle/>
          <a:p>
            <a:r>
              <a:rPr lang="lt-LT" sz="1400" dirty="0">
                <a:solidFill>
                  <a:srgbClr val="003D7A"/>
                </a:solidFill>
                <a:latin typeface="Georgia" panose="02040502050405020303" pitchFamily="18" charset="0"/>
              </a:rPr>
              <a:t>Dokumentų ir duomenų pateikimas STATREG sistemoje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3641" y="1817204"/>
            <a:ext cx="6187626" cy="310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Tiesioji rodyklės jungtis 16"/>
          <p:cNvCxnSpPr>
            <a:endCxn id="2050" idx="1"/>
          </p:cNvCxnSpPr>
          <p:nvPr/>
        </p:nvCxnSpPr>
        <p:spPr>
          <a:xfrm>
            <a:off x="2170706" y="2631882"/>
            <a:ext cx="352935" cy="7376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as 17"/>
          <p:cNvSpPr/>
          <p:nvPr/>
        </p:nvSpPr>
        <p:spPr>
          <a:xfrm>
            <a:off x="2542621" y="3152693"/>
            <a:ext cx="906448" cy="659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19" name="Ovalas 18"/>
          <p:cNvSpPr/>
          <p:nvPr/>
        </p:nvSpPr>
        <p:spPr>
          <a:xfrm>
            <a:off x="2542621" y="4089239"/>
            <a:ext cx="906448" cy="761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cxnSp>
        <p:nvCxnSpPr>
          <p:cNvPr id="21" name="Tiesioji rodyklės jungtis 20"/>
          <p:cNvCxnSpPr/>
          <p:nvPr/>
        </p:nvCxnSpPr>
        <p:spPr>
          <a:xfrm>
            <a:off x="2170706" y="3872285"/>
            <a:ext cx="371915" cy="4611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23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412668" y="920819"/>
            <a:ext cx="5868482" cy="435599"/>
          </a:xfrm>
          <a:prstGeom prst="rect">
            <a:avLst/>
          </a:prstGeom>
          <a:noFill/>
          <a:ln>
            <a:noFill/>
          </a:ln>
        </p:spPr>
        <p:txBody>
          <a:bodyPr lIns="91425" tIns="91425" rIns="91425" bIns="91425" anchor="ctr" anchorCtr="0">
            <a:noAutofit/>
          </a:bodyPr>
          <a:lstStyle/>
          <a:p>
            <a:r>
              <a:rPr lang="lt-LT" sz="1400" dirty="0">
                <a:solidFill>
                  <a:srgbClr val="003D7A"/>
                </a:solidFill>
                <a:latin typeface="Georgia" panose="02040502050405020303" pitchFamily="18" charset="0"/>
              </a:rPr>
              <a:t>Kompetencijų vertintojo patvirtinimas</a:t>
            </a:r>
            <a:br>
              <a:rPr lang="lt-LT" sz="1400" dirty="0">
                <a:solidFill>
                  <a:srgbClr val="003D7A"/>
                </a:solidFill>
                <a:latin typeface="Georgia" panose="02040502050405020303" pitchFamily="18" charset="0"/>
              </a:rPr>
            </a:br>
            <a:endParaRPr lang="lt-LT" sz="1400" dirty="0">
              <a:solidFill>
                <a:srgbClr val="003D7A"/>
              </a:solidFill>
              <a:latin typeface="Georgia" panose="02040502050405020303" pitchFamily="18" charset="0"/>
            </a:endParaRPr>
          </a:p>
        </p:txBody>
      </p:sp>
      <p:sp>
        <p:nvSpPr>
          <p:cNvPr id="7" name="Shape 556"/>
          <p:cNvSpPr/>
          <p:nvPr/>
        </p:nvSpPr>
        <p:spPr>
          <a:xfrm>
            <a:off x="895755" y="972674"/>
            <a:ext cx="242862" cy="256051"/>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 name="Teksto vietos rezervavimo ženklas 2"/>
          <p:cNvSpPr>
            <a:spLocks noGrp="1"/>
          </p:cNvSpPr>
          <p:nvPr>
            <p:ph type="body" idx="1"/>
          </p:nvPr>
        </p:nvSpPr>
        <p:spPr>
          <a:xfrm>
            <a:off x="895756" y="1228725"/>
            <a:ext cx="8168732" cy="1428882"/>
          </a:xfrm>
        </p:spPr>
        <p:txBody>
          <a:bodyPr/>
          <a:lstStyle/>
          <a:p>
            <a:pPr marL="171450" lvl="1" indent="-171450">
              <a:spcBef>
                <a:spcPts val="600"/>
              </a:spcBef>
              <a:buFont typeface="Quattrocento Sans"/>
              <a:buChar char="◉"/>
            </a:pPr>
            <a:r>
              <a:rPr lang="en-US" sz="1400" dirty="0">
                <a:latin typeface="Times New Roman" panose="02020603050405020304" pitchFamily="18" charset="0"/>
                <a:cs typeface="Times New Roman" panose="02020603050405020304" pitchFamily="18" charset="0"/>
              </a:rPr>
              <a:t>7</a:t>
            </a:r>
            <a:r>
              <a:rPr lang="lt-LT" sz="1400" dirty="0">
                <a:latin typeface="Times New Roman" panose="02020603050405020304" pitchFamily="18" charset="0"/>
                <a:cs typeface="Times New Roman" panose="02020603050405020304" pitchFamily="18" charset="0"/>
              </a:rPr>
              <a:t>. LSA</a:t>
            </a:r>
            <a:r>
              <a:rPr lang="en-US" sz="1400" dirty="0">
                <a:latin typeface="Times New Roman" panose="02020603050405020304" pitchFamily="18" charset="0"/>
                <a:cs typeface="Times New Roman" panose="02020603050405020304" pitchFamily="18" charset="0"/>
              </a:rPr>
              <a:t>,</a:t>
            </a:r>
            <a:r>
              <a:rPr lang="lt-LT" sz="1400" dirty="0">
                <a:latin typeface="Times New Roman" panose="02020603050405020304" pitchFamily="18" charset="0"/>
                <a:cs typeface="Times New Roman" panose="02020603050405020304" pitchFamily="18" charset="0"/>
              </a:rPr>
              <a:t> pretendentams į kompetencijų vertintojus</a:t>
            </a:r>
            <a:r>
              <a:rPr lang="en-US" sz="1400" dirty="0">
                <a:latin typeface="Times New Roman" panose="02020603050405020304" pitchFamily="18" charset="0"/>
                <a:cs typeface="Times New Roman" panose="02020603050405020304" pitchFamily="18" charset="0"/>
              </a:rPr>
              <a:t>,</a:t>
            </a:r>
            <a:r>
              <a:rPr lang="lt-LT" sz="1400" dirty="0">
                <a:latin typeface="Times New Roman" panose="02020603050405020304" pitchFamily="18" charset="0"/>
                <a:cs typeface="Times New Roman" panose="02020603050405020304" pitchFamily="18" charset="0"/>
              </a:rPr>
              <a:t> organizuoja mokymus.</a:t>
            </a:r>
          </a:p>
          <a:p>
            <a:pPr marL="171450" lvl="1" indent="-171450">
              <a:spcBef>
                <a:spcPts val="600"/>
              </a:spcBef>
              <a:buFont typeface="Quattrocento Sans"/>
              <a:buChar char="◉"/>
            </a:pPr>
            <a:r>
              <a:rPr lang="en-US" sz="1400" dirty="0">
                <a:latin typeface="Times New Roman" panose="02020603050405020304" pitchFamily="18" charset="0"/>
                <a:cs typeface="Times New Roman" panose="02020603050405020304" pitchFamily="18" charset="0"/>
              </a:rPr>
              <a:t>8</a:t>
            </a:r>
            <a:r>
              <a:rPr lang="lt-LT" sz="1400" dirty="0">
                <a:latin typeface="Times New Roman" panose="02020603050405020304" pitchFamily="18" charset="0"/>
                <a:cs typeface="Times New Roman" panose="02020603050405020304" pitchFamily="18" charset="0"/>
              </a:rPr>
              <a:t>. LSA prezidento įsakymu pretendentas įtraukiamas į kompetencijų vertintojų sąrašą.</a:t>
            </a:r>
          </a:p>
          <a:p>
            <a:pPr marL="171450" lvl="1" indent="-171450">
              <a:spcBef>
                <a:spcPts val="600"/>
              </a:spcBef>
              <a:buFont typeface="Quattrocento Sans"/>
              <a:buChar char="◉"/>
            </a:pPr>
            <a:r>
              <a:rPr lang="en-US" sz="1400" dirty="0">
                <a:latin typeface="Times New Roman" panose="02020603050405020304" pitchFamily="18" charset="0"/>
                <a:cs typeface="Times New Roman" panose="02020603050405020304" pitchFamily="18" charset="0"/>
              </a:rPr>
              <a:t>9. </a:t>
            </a:r>
            <a:r>
              <a:rPr lang="lt-LT" sz="1400" dirty="0">
                <a:latin typeface="Times New Roman" panose="02020603050405020304" pitchFamily="18" charset="0"/>
                <a:cs typeface="Times New Roman" panose="02020603050405020304" pitchFamily="18" charset="0"/>
              </a:rPr>
              <a:t>LSA pasirašo sutartį su pretendentu dėl asmens duomenų tvarkymo.</a:t>
            </a:r>
            <a:endParaRPr lang="en-US" sz="14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r>
              <a:rPr lang="en-US" sz="1400" dirty="0">
                <a:latin typeface="Times New Roman" panose="02020603050405020304" pitchFamily="18" charset="0"/>
                <a:cs typeface="Times New Roman" panose="02020603050405020304" pitchFamily="18" charset="0"/>
              </a:rPr>
              <a:t>10. </a:t>
            </a:r>
            <a:r>
              <a:rPr lang="lt-LT" sz="1400" dirty="0">
                <a:latin typeface="Times New Roman" panose="02020603050405020304" pitchFamily="18" charset="0"/>
                <a:cs typeface="Times New Roman" panose="02020603050405020304" pitchFamily="18" charset="0"/>
              </a:rPr>
              <a:t>STATREG administratorius patvirtina vertintojo kompetencijos sritis ir suteikia teises vykdyti kompetencijų vertinimą.</a:t>
            </a:r>
          </a:p>
          <a:p>
            <a:pPr marL="171450" lvl="1" indent="-171450">
              <a:spcBef>
                <a:spcPts val="600"/>
              </a:spcBef>
              <a:buFont typeface="Quattrocento Sans"/>
              <a:buChar char="◉"/>
            </a:pPr>
            <a:endParaRPr lang="lt-LT" sz="12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2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200" dirty="0">
              <a:latin typeface="Times New Roman" panose="02020603050405020304" pitchFamily="18" charset="0"/>
              <a:cs typeface="Times New Roman" panose="02020603050405020304" pitchFamily="18" charset="0"/>
            </a:endParaRPr>
          </a:p>
          <a:p>
            <a:pPr marL="171450" lvl="1" indent="-171450">
              <a:spcBef>
                <a:spcPts val="600"/>
              </a:spcBef>
              <a:buFont typeface="Quattrocento Sans"/>
              <a:buChar char="◉"/>
            </a:pPr>
            <a:endParaRPr lang="lt-LT" sz="1200" dirty="0">
              <a:latin typeface="Times New Roman" panose="02020603050405020304" pitchFamily="18" charset="0"/>
              <a:cs typeface="Times New Roman" panose="02020603050405020304" pitchFamily="18" charset="0"/>
            </a:endParaRPr>
          </a:p>
        </p:txBody>
      </p:sp>
      <p:pic>
        <p:nvPicPr>
          <p:cNvPr id="9" name="Paveikslėlis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55" y="250757"/>
            <a:ext cx="1614158" cy="39794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859" y="2609058"/>
            <a:ext cx="6717677" cy="2534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as 7"/>
          <p:cNvSpPr/>
          <p:nvPr/>
        </p:nvSpPr>
        <p:spPr>
          <a:xfrm>
            <a:off x="3228874" y="3562184"/>
            <a:ext cx="1725434" cy="9462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Tree>
    <p:extLst>
      <p:ext uri="{BB962C8B-B14F-4D97-AF65-F5344CB8AC3E}">
        <p14:creationId xmlns:p14="http://schemas.microsoft.com/office/powerpoint/2010/main" val="117291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 name="Shape 556"/>
          <p:cNvSpPr/>
          <p:nvPr/>
        </p:nvSpPr>
        <p:spPr>
          <a:xfrm>
            <a:off x="895755" y="972674"/>
            <a:ext cx="242862" cy="256051"/>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Teksto vietos rezervavimo ženklas 1"/>
          <p:cNvSpPr>
            <a:spLocks noGrp="1"/>
          </p:cNvSpPr>
          <p:nvPr>
            <p:ph type="body" idx="1"/>
          </p:nvPr>
        </p:nvSpPr>
        <p:spPr>
          <a:xfrm>
            <a:off x="1138617" y="1423283"/>
            <a:ext cx="7023744" cy="3236181"/>
          </a:xfrm>
        </p:spPr>
        <p:txBody>
          <a:bodyPr/>
          <a:lstStyle/>
          <a:p>
            <a:pPr fontAlgn="base">
              <a:buNone/>
            </a:pPr>
            <a:r>
              <a:rPr lang="lt-LT" sz="1400" b="1" dirty="0">
                <a:latin typeface="Times New Roman" panose="02020603050405020304" pitchFamily="18" charset="0"/>
                <a:cs typeface="Times New Roman" panose="02020603050405020304" pitchFamily="18" charset="0"/>
              </a:rPr>
              <a:t>Kompetencijų vertintojas privalo:</a:t>
            </a:r>
          </a:p>
          <a:p>
            <a:pPr fontAlgn="base">
              <a:buNone/>
            </a:pPr>
            <a:endParaRPr lang="lt-LT" sz="1400" b="1" dirty="0">
              <a:latin typeface="Times New Roman" panose="02020603050405020304" pitchFamily="18" charset="0"/>
              <a:cs typeface="Times New Roman" panose="02020603050405020304" pitchFamily="18" charset="0"/>
            </a:endParaRPr>
          </a:p>
          <a:p>
            <a:pPr fontAlgn="base"/>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1. Atlikti savo pareigas vadovaudamasis savo žiniomis, patirtimi ir įgūdžiais objektyviai, dalykiškai, be išankstinio nusistatymo, vadovaudamasis visų vertinamųjų lygiateisiškumo, nediskriminavimo, proporcingumo ir skaidrumo principais.</a:t>
            </a:r>
          </a:p>
          <a:p>
            <a:pPr fontAlgn="base"/>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2. Dalyvauti tik tose statybos sektoriaus darbuotojų kompetencijų vertinimo srityse, kuriose paskirtas ir turi reikiamas žinias, patirtį bei įgūdžius.</a:t>
            </a:r>
          </a:p>
          <a:p>
            <a:pPr fontAlgn="base"/>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3. Nedelsdamas nusišalinti ir pranešti raštu LSA vadovui ar jo įgaliotajam atstovui apie galimą interesų konfliktą, jei kompetencijų vertinimo procedūrose kaip vertinamasis dalyvauja artimas asmuo arba asmuo, esantis tiesioginiame pavaldume arba dėl bet kokių kitų aplinkybių negali laikytis 1 punkte nurodytų įsipareigojimų. Artimi asmenys yra sutuoktinis, vertintojo bei vertintojo sutuoktinio tėvai (įtėviai), vaikai (įvaikiai), broliai (įbroliai), seserys (įseserės), seneliai, vaikaičiai ir jų sutuoktiniai.</a:t>
            </a:r>
          </a:p>
        </p:txBody>
      </p:sp>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17" y="282562"/>
            <a:ext cx="1614158" cy="397940"/>
          </a:xfrm>
          <a:prstGeom prst="rect">
            <a:avLst/>
          </a:prstGeom>
        </p:spPr>
      </p:pic>
      <p:sp>
        <p:nvSpPr>
          <p:cNvPr id="7" name="Shape 111"/>
          <p:cNvSpPr txBox="1">
            <a:spLocks noGrp="1"/>
          </p:cNvSpPr>
          <p:nvPr>
            <p:ph type="title"/>
          </p:nvPr>
        </p:nvSpPr>
        <p:spPr>
          <a:xfrm>
            <a:off x="1390955" y="906247"/>
            <a:ext cx="5868482" cy="435599"/>
          </a:xfrm>
          <a:prstGeom prst="rect">
            <a:avLst/>
          </a:prstGeom>
          <a:noFill/>
          <a:ln>
            <a:noFill/>
          </a:ln>
        </p:spPr>
        <p:txBody>
          <a:bodyPr lIns="91425" tIns="91425" rIns="91425" bIns="91425" anchor="ctr" anchorCtr="0">
            <a:noAutofit/>
          </a:bodyPr>
          <a:lstStyle/>
          <a:p>
            <a:r>
              <a:rPr lang="lt-LT" sz="1400" dirty="0">
                <a:solidFill>
                  <a:srgbClr val="003D7A"/>
                </a:solidFill>
                <a:latin typeface="Georgia" panose="02040502050405020303" pitchFamily="18" charset="0"/>
              </a:rPr>
              <a:t>Nešališkumo ir konfidencialumo deklaracija</a:t>
            </a:r>
          </a:p>
        </p:txBody>
      </p:sp>
    </p:spTree>
    <p:extLst>
      <p:ext uri="{BB962C8B-B14F-4D97-AF65-F5344CB8AC3E}">
        <p14:creationId xmlns:p14="http://schemas.microsoft.com/office/powerpoint/2010/main" val="2897023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 name="Shape 556"/>
          <p:cNvSpPr/>
          <p:nvPr/>
        </p:nvSpPr>
        <p:spPr>
          <a:xfrm>
            <a:off x="895755" y="972674"/>
            <a:ext cx="242862" cy="256051"/>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9525" cap="rnd"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 name="Teksto vietos rezervavimo ženklas 1"/>
          <p:cNvSpPr>
            <a:spLocks noGrp="1"/>
          </p:cNvSpPr>
          <p:nvPr>
            <p:ph type="body" idx="1"/>
          </p:nvPr>
        </p:nvSpPr>
        <p:spPr>
          <a:xfrm>
            <a:off x="1138617" y="1423283"/>
            <a:ext cx="6976036" cy="3236181"/>
          </a:xfrm>
        </p:spPr>
        <p:txBody>
          <a:bodyPr/>
          <a:lstStyle/>
          <a:p>
            <a:pPr fontAlgn="base">
              <a:buNone/>
            </a:pPr>
            <a:endParaRPr lang="lt-LT" sz="1400" b="1" dirty="0">
              <a:latin typeface="Times New Roman" panose="02020603050405020304" pitchFamily="18" charset="0"/>
              <a:cs typeface="Times New Roman" panose="02020603050405020304" pitchFamily="18" charset="0"/>
            </a:endParaRPr>
          </a:p>
          <a:p>
            <a:pPr fontAlgn="base"/>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4. Asmeniniais ar komerciniais tikslais nenaudoti ir kitiems asmenims neatskleisti iš LSA ar vykdant kompetencijų vertinimą gautos informacijos, išskyrus kai tai būtina kompetencijų vertintojo funkcijų atlikimui.</a:t>
            </a:r>
            <a:endParaRPr lang="en-US" sz="1400" dirty="0">
              <a:latin typeface="Times New Roman" panose="02020603050405020304" pitchFamily="18" charset="0"/>
              <a:cs typeface="Times New Roman" panose="02020603050405020304" pitchFamily="18" charset="0"/>
            </a:endParaRPr>
          </a:p>
          <a:p>
            <a:pPr fontAlgn="base"/>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5. Laikytis LSA nustatytų reikalavimų ir taikyti technines ir organizacines priemones konfidencialios informacijos apsaugai.</a:t>
            </a:r>
          </a:p>
          <a:p>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6. Kilus abejonių, ar konkreti informacija yra konfidenciali, laikyti ją konfidencialia, kol LSA nepatvirtins priešingai.</a:t>
            </a:r>
          </a:p>
          <a:p>
            <a:pPr fontAlgn="base"/>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7. Išbraukus iš kompetencijų vertintojų sąrašo, nepasilikti jokių materialių laikmenų su konfidencialia informacija – jas grąžinti LSA arba LSA leidus jas sunaikinti (ištrinti);</a:t>
            </a:r>
          </a:p>
          <a:p>
            <a:pPr fontAlgn="base"/>
            <a:r>
              <a:rPr lang="en-US" sz="1400" dirty="0">
                <a:latin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8. Pažeidus bet kurį iš šių įsipareigojimų, atlyginti LSA nuostolius.</a:t>
            </a:r>
          </a:p>
          <a:p>
            <a:pPr lvl="1"/>
            <a:r>
              <a:rPr lang="lt-LT" sz="1400" dirty="0">
                <a:latin typeface="Times New Roman" panose="02020603050405020304" pitchFamily="18" charset="0"/>
                <a:cs typeface="Times New Roman" panose="02020603050405020304" pitchFamily="18" charset="0"/>
              </a:rPr>
              <a:t> </a:t>
            </a:r>
          </a:p>
        </p:txBody>
      </p:sp>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17" y="282562"/>
            <a:ext cx="1614158" cy="397940"/>
          </a:xfrm>
          <a:prstGeom prst="rect">
            <a:avLst/>
          </a:prstGeom>
        </p:spPr>
      </p:pic>
      <p:sp>
        <p:nvSpPr>
          <p:cNvPr id="7" name="Shape 111"/>
          <p:cNvSpPr txBox="1">
            <a:spLocks noGrp="1"/>
          </p:cNvSpPr>
          <p:nvPr>
            <p:ph type="title"/>
          </p:nvPr>
        </p:nvSpPr>
        <p:spPr>
          <a:xfrm>
            <a:off x="1390955" y="906247"/>
            <a:ext cx="5868482" cy="435599"/>
          </a:xfrm>
          <a:prstGeom prst="rect">
            <a:avLst/>
          </a:prstGeom>
          <a:noFill/>
          <a:ln>
            <a:noFill/>
          </a:ln>
        </p:spPr>
        <p:txBody>
          <a:bodyPr lIns="91425" tIns="91425" rIns="91425" bIns="91425" anchor="ctr" anchorCtr="0">
            <a:noAutofit/>
          </a:bodyPr>
          <a:lstStyle/>
          <a:p>
            <a:r>
              <a:rPr lang="lt-LT" sz="1400" dirty="0">
                <a:solidFill>
                  <a:srgbClr val="003D7A"/>
                </a:solidFill>
                <a:latin typeface="Georgia" panose="02040502050405020303" pitchFamily="18" charset="0"/>
              </a:rPr>
              <a:t>Nešališkumo ir konfidencialumo deklaracija</a:t>
            </a:r>
          </a:p>
        </p:txBody>
      </p:sp>
    </p:spTree>
    <p:extLst>
      <p:ext uri="{BB962C8B-B14F-4D97-AF65-F5344CB8AC3E}">
        <p14:creationId xmlns:p14="http://schemas.microsoft.com/office/powerpoint/2010/main" val="3493469844"/>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7258</TotalTime>
  <Words>907</Words>
  <Application>Microsoft Office PowerPoint</Application>
  <PresentationFormat>On-screen Show (16:9)</PresentationFormat>
  <Paragraphs>73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Georgia</vt:lpstr>
      <vt:lpstr>Quattrocento Sans</vt:lpstr>
      <vt:lpstr>Lora</vt:lpstr>
      <vt:lpstr>Calibri</vt:lpstr>
      <vt:lpstr>Arial</vt:lpstr>
      <vt:lpstr>Times New Roman</vt:lpstr>
      <vt:lpstr>Viola template</vt:lpstr>
      <vt:lpstr>PowerPoint Presentation</vt:lpstr>
      <vt:lpstr>Įvadas</vt:lpstr>
      <vt:lpstr>Reikalavimai kompetencijų vertintojams</vt:lpstr>
      <vt:lpstr>Registravimasis STATREG sistemoje ir dokumentų pateikimas</vt:lpstr>
      <vt:lpstr>Dokumentų ir duomenų pateikimas STATREG sistemoje</vt:lpstr>
      <vt:lpstr>Dokumentų ir duomenų pateikimas STATREG sistemoje</vt:lpstr>
      <vt:lpstr>Kompetencijų vertintojo patvirtinimas </vt:lpstr>
      <vt:lpstr>Nešališkumo ir konfidencialumo deklaracija</vt:lpstr>
      <vt:lpstr>Nešališkumo ir konfidencialumo deklaracija</vt:lpstr>
      <vt:lpstr>Kompetencijų vertintojų išbraukimo tvarka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Virginijus Kanaporis</dc:creator>
  <cp:lastModifiedBy>Justinas Augustinas</cp:lastModifiedBy>
  <cp:revision>505</cp:revision>
  <cp:lastPrinted>2017-08-25T05:08:41Z</cp:lastPrinted>
  <dcterms:modified xsi:type="dcterms:W3CDTF">2019-08-21T12:53:12Z</dcterms:modified>
</cp:coreProperties>
</file>